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78" r:id="rId23"/>
    <p:sldId id="261" r:id="rId6"/>
    <p:sldId id="262" r:id="rId7"/>
    <p:sldId id="277" r:id="rId8"/>
    <p:sldId id="263" r:id="rId9"/>
    <p:sldId id="264" r:id="rId10"/>
    <p:sldId id="279" r:id="rId24"/>
    <p:sldId id="265" r:id="rId11"/>
    <p:sldId id="280" r:id="rId25"/>
    <p:sldId id="266" r:id="rId12"/>
    <p:sldId id="267" r:id="rId13"/>
    <p:sldId id="268" r:id="rId14"/>
    <p:sldId id="269" r:id="rId15"/>
    <p:sldId id="281" r:id="rId26"/>
    <p:sldId id="270" r:id="rId16"/>
    <p:sldId id="271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96"/>
    <a:srgbClr val="F2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96" y="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8000" y="889000"/>
            <a:ext cx="76200" cy="3911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1200" y="939800"/>
            <a:ext cx="60960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651000"/>
            <a:ext cx="60960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
　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489200"/>
            <a:ext cx="3556000" cy="25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1200" y="2641600"/>
            <a:ext cx="3810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3022600"/>
            <a:ext cx="431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代表取締役　多田 興平　／　2026年6月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3454400"/>
            <a:ext cx="2540000" cy="4826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1200" y="3454400"/>
            <a:ext cx="25400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Series A+  2〜2.5億円 調達中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ED9281E0-95CD-88C3-C6D1-73054B570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881" y="2264072"/>
            <a:ext cx="7390229" cy="4159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AI革命の次に訪れるもの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3200" y="635000"/>
            <a:ext cx="536448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56921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1000" y="736600"/>
            <a:ext cx="48768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生成AIは「考える力」を得た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1143000"/>
            <a:ext cx="4876800" cy="165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✓  文章を理解し、推論し、計画を立案できる
✓  複雑な問題を解決できる
✓  知的作業の多くをAIが担えるようになっている
── しかし、社会はまだ根本的に変わっていない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2946400"/>
            <a:ext cx="463296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1000" y="3073400"/>
            <a:ext cx="4876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6A34"/>
                </a:solidFill>
                <a:latin typeface="Meiryo"/>
              </a:rPr>
              <a:t>なぜか？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3454400"/>
            <a:ext cx="48768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A2332"/>
                </a:solidFill>
                <a:latin typeface="Meiryo"/>
              </a:rPr>
              <a:t>AIは考えることはできても
現実世界で"行動"することができないから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8320" y="3017520"/>
            <a:ext cx="609600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1761AE"/>
                </a:solidFill>
                <a:latin typeface="Meiryo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39840" y="635000"/>
            <a:ext cx="560832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39840" y="635000"/>
            <a:ext cx="63500" cy="569214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1764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AIにはまだできないこと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7640" y="11684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物流を行うこと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7640" y="16256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設備を点検すること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7640" y="20828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危険な場所で作業すること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7640" y="25400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高齢者の生活を支援すること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7640" y="29972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工場ラインで組み立てること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39840" y="5006340"/>
            <a:ext cx="5608320" cy="685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41440" y="5057140"/>
            <a:ext cx="536448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「考える力」→「行動する力」へ変換する技術
それが次の巨大市場になる</a:t>
            </a:r>
          </a:p>
        </p:txBody>
      </p:sp>
      <p:sp>
        <p:nvSpPr>
          <p:cNvPr id="25" name="スライド番号プレースホルダー 2">
            <a:extLst>
              <a:ext uri="{FF2B5EF4-FFF2-40B4-BE49-F238E27FC236}">
                <a16:creationId xmlns:a16="http://schemas.microsoft.com/office/drawing/2014/main" id="{112C7091-E546-858E-AA82-7F4602C3468F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2</a:t>
            </a:fld>
            <a:endParaRPr lang="en-US" altLang="ja-JP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dirty="0" err="1">
                <a:solidFill>
                  <a:srgbClr val="FFFFFF"/>
                </a:solidFill>
                <a:latin typeface="Meiryo"/>
              </a:rPr>
              <a:t>フィジカルAI市場が立ち上がる</a:t>
            </a:r>
            <a:endParaRPr sz="2000" b="1" dirty="0">
              <a:solidFill>
                <a:srgbClr val="FFFFFF"/>
              </a:solidFill>
              <a:latin typeface="Meiryo"/>
            </a:endParaRPr>
          </a:p>
        </p:txBody>
      </p:sp>
      <p:pic>
        <p:nvPicPr>
          <p:cNvPr id="6" name="Picture 5" descr="file_00000000aa647207afb17fc3dc68c7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658E1718-CB30-0278-7A80-0F7EF314304E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3</a:t>
            </a:fld>
            <a:endParaRPr lang="en-US" altLang="ja-JP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フィジカルAI最大のボトルネック：アクチュエータ</a:t>
            </a:r>
          </a:p>
        </p:txBody>
      </p:sp>
      <p:pic>
        <p:nvPicPr>
          <p:cNvPr id="6" name="Picture 5" descr="file_0000000015a872079ded1331c1b0be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77B31BAC-55A8-A747-860A-E2B80AFBE25A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4</a:t>
            </a:fld>
            <a:endParaRPr lang="en-US" altLang="ja-JP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コア技術：ピエゾソニックモータとは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9F9479B6-193C-1EF8-4EE5-7F59EEBB91E1}"/>
              </a:ext>
            </a:extLst>
          </p:cNvPr>
          <p:cNvGrpSpPr/>
          <p:nvPr/>
        </p:nvGrpSpPr>
        <p:grpSpPr>
          <a:xfrm>
            <a:off x="282799" y="4060093"/>
            <a:ext cx="11460480" cy="2387600"/>
            <a:chOff x="203200" y="965200"/>
            <a:chExt cx="11460480" cy="2387600"/>
          </a:xfrm>
        </p:grpSpPr>
        <p:sp>
          <p:nvSpPr>
            <p:cNvPr id="7" name="Rounded Rectangle 6"/>
            <p:cNvSpPr/>
            <p:nvPr/>
          </p:nvSpPr>
          <p:spPr>
            <a:xfrm>
              <a:off x="203200" y="965200"/>
              <a:ext cx="3657600" cy="1143000"/>
            </a:xfrm>
            <a:prstGeom prst="roundRect">
              <a:avLst/>
            </a:prstGeom>
            <a:solidFill>
              <a:srgbClr val="EBF3FB"/>
            </a:solidFill>
            <a:ln w="3175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203200" y="965200"/>
              <a:ext cx="63500" cy="1143000"/>
            </a:xfrm>
            <a:prstGeom prst="rect">
              <a:avLst/>
            </a:prstGeom>
            <a:solidFill>
              <a:srgbClr val="1761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5600" y="1066800"/>
              <a:ext cx="3454400" cy="3048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400" b="1" i="0">
                  <a:solidFill>
                    <a:srgbClr val="1A2332"/>
                  </a:solidFill>
                  <a:latin typeface="Meiryo"/>
                </a:rPr>
                <a:t>小型・軽量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55600" y="1397000"/>
              <a:ext cx="3352800" cy="12700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5600" y="1473200"/>
              <a:ext cx="3454400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200" b="0" i="0">
                  <a:solidFill>
                    <a:srgbClr val="475569"/>
                  </a:solidFill>
                  <a:latin typeface="Meiryo"/>
                </a:rPr>
                <a:t>コイル・磁石・鉄芯不要
非磁性化が可能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104640" y="965200"/>
              <a:ext cx="3657600" cy="1143000"/>
            </a:xfrm>
            <a:prstGeom prst="roundRect">
              <a:avLst/>
            </a:prstGeom>
            <a:solidFill>
              <a:srgbClr val="EBF3FB"/>
            </a:solidFill>
            <a:ln w="3175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04640" y="965200"/>
              <a:ext cx="63500" cy="1143000"/>
            </a:xfrm>
            <a:prstGeom prst="rect">
              <a:avLst/>
            </a:prstGeom>
            <a:solidFill>
              <a:srgbClr val="1761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57040" y="1066800"/>
              <a:ext cx="3454400" cy="3048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400" b="1" i="0">
                  <a:solidFill>
                    <a:srgbClr val="1A2332"/>
                  </a:solidFill>
                  <a:latin typeface="Meiryo"/>
                </a:rPr>
                <a:t>高トルク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57040" y="1397000"/>
              <a:ext cx="3352800" cy="12700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57040" y="1473200"/>
              <a:ext cx="3454400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200" b="0" i="0">
                  <a:solidFill>
                    <a:srgbClr val="475569"/>
                  </a:solidFill>
                  <a:latin typeface="Meiryo"/>
                </a:rPr>
                <a:t>DCモータの5倍以上の力
ダイレクト駆動を実現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8006080" y="965200"/>
              <a:ext cx="3657600" cy="1143000"/>
            </a:xfrm>
            <a:prstGeom prst="roundRect">
              <a:avLst/>
            </a:prstGeom>
            <a:solidFill>
              <a:srgbClr val="EBF3FB"/>
            </a:solidFill>
            <a:ln w="3175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006080" y="965200"/>
              <a:ext cx="63500" cy="1143000"/>
            </a:xfrm>
            <a:prstGeom prst="rect">
              <a:avLst/>
            </a:prstGeom>
            <a:solidFill>
              <a:srgbClr val="1761A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158480" y="1066800"/>
              <a:ext cx="3454400" cy="3048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400" b="1" i="0">
                  <a:solidFill>
                    <a:srgbClr val="1A2332"/>
                  </a:solidFill>
                  <a:latin typeface="Meiryo"/>
                </a:rPr>
                <a:t>超精密位置決め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158480" y="1397000"/>
              <a:ext cx="3352800" cy="12700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158480" y="1473200"/>
              <a:ext cx="3454400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200" b="0" i="0">
                  <a:solidFill>
                    <a:srgbClr val="475569"/>
                  </a:solidFill>
                  <a:latin typeface="Meiryo"/>
                </a:rPr>
                <a:t>0.025°以下の高精度
バックラッシュゼロ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03200" y="2209800"/>
              <a:ext cx="3657600" cy="1143000"/>
            </a:xfrm>
            <a:prstGeom prst="roundRect">
              <a:avLst/>
            </a:prstGeom>
            <a:solidFill>
              <a:srgbClr val="EBF3FB"/>
            </a:solidFill>
            <a:ln w="3175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03200" y="2209800"/>
              <a:ext cx="63500" cy="1143000"/>
            </a:xfrm>
            <a:prstGeom prst="rect">
              <a:avLst/>
            </a:prstGeom>
            <a:solidFill>
              <a:srgbClr val="2176C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55600" y="2311400"/>
              <a:ext cx="3454400" cy="3048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400" b="1" i="0">
                  <a:solidFill>
                    <a:srgbClr val="1A2332"/>
                  </a:solidFill>
                  <a:latin typeface="Meiryo"/>
                </a:rPr>
                <a:t>磁場環境対応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55600" y="2641600"/>
              <a:ext cx="3352800" cy="12700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5600" y="2717800"/>
              <a:ext cx="3454400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200" b="0" i="0">
                  <a:solidFill>
                    <a:srgbClr val="475569"/>
                  </a:solidFill>
                  <a:latin typeface="Meiryo"/>
                </a:rPr>
                <a:t>MRI・真空・宇宙環境でも動作
非磁性材料のみで構成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4104640" y="2209800"/>
              <a:ext cx="3657600" cy="1143000"/>
            </a:xfrm>
            <a:prstGeom prst="roundRect">
              <a:avLst/>
            </a:prstGeom>
            <a:solidFill>
              <a:srgbClr val="EBF3FB"/>
            </a:solidFill>
            <a:ln w="3175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104640" y="2209800"/>
              <a:ext cx="63500" cy="1143000"/>
            </a:xfrm>
            <a:prstGeom prst="rect">
              <a:avLst/>
            </a:prstGeom>
            <a:solidFill>
              <a:srgbClr val="2176C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57040" y="2311400"/>
              <a:ext cx="3454400" cy="3048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400" b="1" i="0">
                  <a:solidFill>
                    <a:srgbClr val="1A2332"/>
                  </a:solidFill>
                  <a:latin typeface="Meiryo"/>
                </a:rPr>
                <a:t>待機電力ゼロ保持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257040" y="2641600"/>
              <a:ext cx="3352800" cy="12700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257040" y="2717800"/>
              <a:ext cx="3454400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200" b="0" i="0">
                  <a:solidFill>
                    <a:srgbClr val="475569"/>
                  </a:solidFill>
                  <a:latin typeface="Meiryo"/>
                </a:rPr>
                <a:t>通電なしで完全静止
エネルギー効率が飛躍的に高い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006080" y="2209800"/>
              <a:ext cx="3657600" cy="1143000"/>
            </a:xfrm>
            <a:prstGeom prst="roundRect">
              <a:avLst/>
            </a:prstGeom>
            <a:solidFill>
              <a:srgbClr val="EBF3FB"/>
            </a:solidFill>
            <a:ln w="3175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006080" y="2209800"/>
              <a:ext cx="63500" cy="1143000"/>
            </a:xfrm>
            <a:prstGeom prst="rect">
              <a:avLst/>
            </a:prstGeom>
            <a:solidFill>
              <a:srgbClr val="4A90D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58480" y="2311400"/>
              <a:ext cx="3454400" cy="3048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400" b="1" i="0">
                  <a:solidFill>
                    <a:srgbClr val="1A2332"/>
                  </a:solidFill>
                  <a:latin typeface="Meiryo"/>
                </a:rPr>
                <a:t>静音性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158480" y="2641600"/>
              <a:ext cx="3352800" cy="12700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158480" y="2717800"/>
              <a:ext cx="3454400" cy="5334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sz="1200" b="0" i="0">
                  <a:solidFill>
                    <a:srgbClr val="475569"/>
                  </a:solidFill>
                  <a:latin typeface="Meiryo"/>
                </a:rPr>
                <a:t>動作音が極めて静か
精密環境・医療現場に最適</a:t>
              </a:r>
            </a:p>
          </p:txBody>
        </p:sp>
      </p:grpSp>
      <p:sp>
        <p:nvSpPr>
          <p:cNvPr id="41" name="スライド番号プレースホルダー 2">
            <a:extLst>
              <a:ext uri="{FF2B5EF4-FFF2-40B4-BE49-F238E27FC236}">
                <a16:creationId xmlns:a16="http://schemas.microsoft.com/office/drawing/2014/main" id="{9289FB97-A09A-58AD-B243-DE6138E8BBD3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5</a:t>
            </a:fld>
            <a:endParaRPr lang="en-US" altLang="ja-JP" dirty="0"/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761D487E-E898-32AA-7502-39E739AD12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469" y="787146"/>
            <a:ext cx="4359741" cy="290596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83BB40D-9929-B303-74F0-C33005605EE8}"/>
              </a:ext>
            </a:extLst>
          </p:cNvPr>
          <p:cNvSpPr txBox="1"/>
          <p:nvPr/>
        </p:nvSpPr>
        <p:spPr>
          <a:xfrm>
            <a:off x="10055073" y="936993"/>
            <a:ext cx="1146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1400" dirty="0">
                <a:solidFill>
                  <a:srgbClr val="000000"/>
                </a:solidFill>
                <a:latin typeface="Arial" charset="0"/>
              </a:rPr>
              <a:t>特許取得済</a:t>
            </a:r>
          </a:p>
        </p:txBody>
      </p:sp>
      <p:sp>
        <p:nvSpPr>
          <p:cNvPr id="44" name="角丸四角形 23">
            <a:extLst>
              <a:ext uri="{FF2B5EF4-FFF2-40B4-BE49-F238E27FC236}">
                <a16:creationId xmlns:a16="http://schemas.microsoft.com/office/drawing/2014/main" id="{379CF223-F91F-4581-C019-E31375BCBCDF}"/>
              </a:ext>
            </a:extLst>
          </p:cNvPr>
          <p:cNvSpPr/>
          <p:nvPr/>
        </p:nvSpPr>
        <p:spPr>
          <a:xfrm>
            <a:off x="9888538" y="920037"/>
            <a:ext cx="1372403" cy="352177"/>
          </a:xfrm>
          <a:prstGeom prst="roundRect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BA34EF8-FC82-1747-389F-D703BED300B7}"/>
              </a:ext>
            </a:extLst>
          </p:cNvPr>
          <p:cNvSpPr txBox="1"/>
          <p:nvPr/>
        </p:nvSpPr>
        <p:spPr>
          <a:xfrm>
            <a:off x="7631031" y="3267356"/>
            <a:ext cx="2871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2000" u="sng" dirty="0">
                <a:solidFill>
                  <a:srgbClr val="FF0000"/>
                </a:solidFill>
                <a:latin typeface="Arial" charset="0"/>
              </a:rPr>
              <a:t>JAXA </a:t>
            </a:r>
            <a:r>
              <a:rPr kumimoji="1" lang="ja-JP" altLang="en-US" sz="2000" u="sng" dirty="0">
                <a:solidFill>
                  <a:srgbClr val="FF0000"/>
                </a:solidFill>
                <a:latin typeface="Arial" charset="0"/>
              </a:rPr>
              <a:t>開発事業にも採択</a:t>
            </a: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19832374-F86E-8079-C0A0-85E19222E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467" y="2872449"/>
            <a:ext cx="754792" cy="751714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3987392-278E-74BF-2884-AE57BE5CD080}"/>
              </a:ext>
            </a:extLst>
          </p:cNvPr>
          <p:cNvSpPr txBox="1"/>
          <p:nvPr/>
        </p:nvSpPr>
        <p:spPr>
          <a:xfrm>
            <a:off x="900894" y="1601401"/>
            <a:ext cx="4536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kumimoji="1" lang="en-US" altLang="ja-JP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 </a:t>
            </a:r>
            <a:r>
              <a:rPr kumimoji="1" lang="ja-JP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圧電セラミックと</a:t>
            </a:r>
            <a:r>
              <a:rPr kumimoji="1" lang="ja-JP" altLang="en-US" sz="2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摩擦力</a:t>
            </a:r>
            <a:r>
              <a:rPr kumimoji="1" lang="ja-JP" altLang="en-US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で回転 </a:t>
            </a:r>
            <a:r>
              <a:rPr kumimoji="1" lang="en-US" altLang="ja-JP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-</a:t>
            </a:r>
            <a:endParaRPr kumimoji="1" lang="ja-JP" altLang="en-US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549D67E-9526-0494-8DE3-0198EF8A56DE}"/>
              </a:ext>
            </a:extLst>
          </p:cNvPr>
          <p:cNvSpPr txBox="1"/>
          <p:nvPr/>
        </p:nvSpPr>
        <p:spPr>
          <a:xfrm>
            <a:off x="538616" y="1057908"/>
            <a:ext cx="5830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「電磁力を不使用」 革新的モータ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611C803-9A29-CC19-A0C7-50EDAD56AC06}"/>
              </a:ext>
            </a:extLst>
          </p:cNvPr>
          <p:cNvSpPr txBox="1"/>
          <p:nvPr/>
        </p:nvSpPr>
        <p:spPr>
          <a:xfrm>
            <a:off x="590796" y="2181710"/>
            <a:ext cx="4084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400" b="1" u="sng" dirty="0">
                <a:solidFill>
                  <a:srgbClr val="FF0000"/>
                </a:solidFill>
                <a:latin typeface="raleway" panose="020B0003030101060003" pitchFamily="34" charset="0"/>
              </a:rPr>
              <a:t>姿勢保持には電力、制御不要</a:t>
            </a:r>
            <a:endParaRPr kumimoji="1" lang="ja-JP" altLang="en-US" sz="2400" b="1" u="sng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FA544EF-C4FB-647B-0D0D-3D99D9B9A999}"/>
              </a:ext>
            </a:extLst>
          </p:cNvPr>
          <p:cNvSpPr txBox="1"/>
          <p:nvPr/>
        </p:nvSpPr>
        <p:spPr>
          <a:xfrm>
            <a:off x="590796" y="2684475"/>
            <a:ext cx="5995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400" b="1" u="sng" dirty="0">
                <a:solidFill>
                  <a:srgbClr val="FF0000"/>
                </a:solidFill>
                <a:latin typeface="Arial" charset="0"/>
              </a:rPr>
              <a:t>レアアース不使用。</a:t>
            </a:r>
            <a:r>
              <a:rPr kumimoji="1" lang="en-US" altLang="ja-JP" sz="2400" b="1" u="sng" dirty="0">
                <a:solidFill>
                  <a:srgbClr val="FF0000"/>
                </a:solidFill>
                <a:latin typeface="Arial" charset="0"/>
              </a:rPr>
              <a:t>DC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Arial" charset="0"/>
              </a:rPr>
              <a:t>モータの</a:t>
            </a:r>
            <a:r>
              <a:rPr kumimoji="1" lang="en-US" altLang="ja-JP" sz="2400" b="1" u="sng" dirty="0">
                <a:solidFill>
                  <a:srgbClr val="FF0000"/>
                </a:solidFill>
                <a:latin typeface="Arial" charset="0"/>
              </a:rPr>
              <a:t>5</a:t>
            </a:r>
            <a:r>
              <a:rPr kumimoji="1" lang="ja-JP" altLang="en-US" sz="2400" b="1" u="sng" dirty="0">
                <a:solidFill>
                  <a:srgbClr val="FF0000"/>
                </a:solidFill>
                <a:latin typeface="Arial" charset="0"/>
              </a:rPr>
              <a:t>倍以上の力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実証済みの精度：世界最高水準クラスを量産で実現</a:t>
            </a:r>
          </a:p>
        </p:txBody>
      </p:sp>
      <p:pic>
        <p:nvPicPr>
          <p:cNvPr id="6" name="Picture 5" descr="file_0000000099b4720798c67f458ede9b8a.png"/>
          <p:cNvPicPr>
            <a:picLocks noChangeAspect="1"/>
          </p:cNvPicPr>
          <p:nvPr/>
        </p:nvPicPr>
        <p:blipFill>
          <a:blip r:embed="rId2"/>
          <a:srcRect t="8578" b="1457"/>
          <a:stretch>
            <a:fillRect/>
          </a:stretch>
        </p:blipFill>
        <p:spPr>
          <a:xfrm>
            <a:off x="203200" y="969108"/>
            <a:ext cx="11707446" cy="5552831"/>
          </a:xfrm>
          <a:prstGeom prst="rect">
            <a:avLst/>
          </a:prstGeom>
        </p:spPr>
      </p:pic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ECCD2F7C-E857-C60E-7ECA-2374F8FA743B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6</a:t>
            </a:fld>
            <a:endParaRPr lang="en-US" altLang="ja-JP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5A68081-D3D0-1C72-2317-9DAB013D1C04}"/>
              </a:ext>
            </a:extLst>
          </p:cNvPr>
          <p:cNvSpPr/>
          <p:nvPr/>
        </p:nvSpPr>
        <p:spPr>
          <a:xfrm>
            <a:off x="445477" y="6033477"/>
            <a:ext cx="1227015" cy="351692"/>
          </a:xfrm>
          <a:prstGeom prst="rect">
            <a:avLst/>
          </a:prstGeom>
          <a:solidFill>
            <a:srgbClr val="0045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5" descr="file_0000000099b4720798c67f458ede9b8a.png">
            <a:extLst>
              <a:ext uri="{FF2B5EF4-FFF2-40B4-BE49-F238E27FC236}">
                <a16:creationId xmlns:a16="http://schemas.microsoft.com/office/drawing/2014/main" id="{82C46C13-19C2-8883-EAF0-5EA02EDC08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8" t="92719" r="87750" b="3925"/>
          <a:stretch>
            <a:fillRect/>
          </a:stretch>
        </p:blipFill>
        <p:spPr>
          <a:xfrm>
            <a:off x="336061" y="6062784"/>
            <a:ext cx="1273908" cy="2071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dirty="0">
                <a:solidFill>
                  <a:srgbClr val="FFFFFF"/>
                </a:solidFill>
                <a:latin typeface="Meiryo"/>
              </a:rPr>
              <a:t>なぜ0.00001°</a:t>
            </a:r>
            <a:r>
              <a:rPr lang="ja-JP" altLang="en-US" sz="2000" b="1" dirty="0">
                <a:solidFill>
                  <a:srgbClr val="FFFFFF"/>
                </a:solidFill>
                <a:latin typeface="Meiryo"/>
              </a:rPr>
              <a:t>の制御性</a:t>
            </a:r>
            <a:r>
              <a:rPr sz="2000" b="1" dirty="0" err="1">
                <a:solidFill>
                  <a:srgbClr val="FFFFFF"/>
                </a:solidFill>
                <a:latin typeface="Meiryo"/>
              </a:rPr>
              <a:t>がPhysical</a:t>
            </a:r>
            <a:r>
              <a:rPr sz="2000" b="1" dirty="0">
                <a:solidFill>
                  <a:srgbClr val="FFFFFF"/>
                </a:solidFill>
                <a:latin typeface="Meiryo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Meiryo"/>
              </a:rPr>
              <a:t>AIに必要なのか</a:t>
            </a:r>
            <a:endParaRPr sz="2000" b="1" dirty="0">
              <a:solidFill>
                <a:srgbClr val="FFFFFF"/>
              </a:solidFill>
              <a:latin typeface="Meiryo"/>
            </a:endParaRPr>
          </a:p>
        </p:txBody>
      </p:sp>
      <p:pic>
        <p:nvPicPr>
          <p:cNvPr id="7" name="Picture 6" descr="p07b_precision_why.png"/>
          <p:cNvPicPr>
            <a:picLocks noChangeAspect="1"/>
          </p:cNvPicPr>
          <p:nvPr/>
        </p:nvPicPr>
        <p:blipFill>
          <a:blip r:embed="rId2"/>
          <a:srcRect t="12020" b="9777"/>
          <a:stretch>
            <a:fillRect/>
          </a:stretch>
        </p:blipFill>
        <p:spPr>
          <a:xfrm>
            <a:off x="82023" y="1643082"/>
            <a:ext cx="11906777" cy="51484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3200" y="1229194"/>
            <a:ext cx="11704320" cy="431794"/>
          </a:xfrm>
          <a:prstGeom prst="rect">
            <a:avLst/>
          </a:prstGeom>
          <a:solidFill>
            <a:srgbClr val="EB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04800" y="1299526"/>
            <a:ext cx="11460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1761AE"/>
                </a:solidFill>
                <a:latin typeface="Meiryo"/>
              </a:rPr>
              <a:t>フィジカルAI</a:t>
            </a:r>
            <a:r>
              <a:rPr sz="1600" b="1" dirty="0">
                <a:solidFill>
                  <a:srgbClr val="1761AE"/>
                </a:solidFill>
                <a:latin typeface="Meiryo"/>
              </a:rPr>
              <a:t>　→　</a:t>
            </a:r>
            <a:r>
              <a:rPr sz="1600" b="1" dirty="0" err="1">
                <a:solidFill>
                  <a:srgbClr val="1761AE"/>
                </a:solidFill>
                <a:latin typeface="Meiryo"/>
              </a:rPr>
              <a:t>アクチュエータ（実行技術</a:t>
            </a:r>
            <a:r>
              <a:rPr sz="1600" b="1" dirty="0">
                <a:solidFill>
                  <a:srgbClr val="1761AE"/>
                </a:solidFill>
                <a:latin typeface="Meiryo"/>
              </a:rPr>
              <a:t>）　→　</a:t>
            </a:r>
            <a:r>
              <a:rPr sz="1600" b="1" dirty="0" err="1">
                <a:solidFill>
                  <a:srgbClr val="1761AE"/>
                </a:solidFill>
                <a:latin typeface="Meiryo"/>
              </a:rPr>
              <a:t>精度が高いほど、AIは人間のように動ける</a:t>
            </a:r>
            <a:endParaRPr sz="1600" b="1" dirty="0">
              <a:solidFill>
                <a:srgbClr val="1761AE"/>
              </a:solidFill>
              <a:latin typeface="Meiryo"/>
            </a:endParaRPr>
          </a:p>
        </p:txBody>
      </p:sp>
      <p:pic>
        <p:nvPicPr>
          <p:cNvPr id="9" name="Picture 6" descr="p07b_precision_why.png">
            <a:extLst>
              <a:ext uri="{FF2B5EF4-FFF2-40B4-BE49-F238E27FC236}">
                <a16:creationId xmlns:a16="http://schemas.microsoft.com/office/drawing/2014/main" id="{343815A7-012C-0F8A-9DB0-8E9339C747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3303"/>
          <a:stretch>
            <a:fillRect/>
          </a:stretch>
        </p:blipFill>
        <p:spPr>
          <a:xfrm>
            <a:off x="149902" y="736392"/>
            <a:ext cx="11906777" cy="391826"/>
          </a:xfrm>
          <a:prstGeom prst="rect">
            <a:avLst/>
          </a:prstGeom>
        </p:spPr>
      </p:pic>
      <p:sp>
        <p:nvSpPr>
          <p:cNvPr id="10" name="スライド番号プレースホルダー 2">
            <a:extLst>
              <a:ext uri="{FF2B5EF4-FFF2-40B4-BE49-F238E27FC236}">
                <a16:creationId xmlns:a16="http://schemas.microsoft.com/office/drawing/2014/main" id="{F62D5438-E6EA-450C-D942-9645F51B981F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7</a:t>
            </a:fld>
            <a:endParaRPr lang="en-US" altLang="ja-JP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なぜPiezo Sonicが勝てるのか ── 28年の研究蓄積という参入障壁</a:t>
            </a:r>
          </a:p>
        </p:txBody>
      </p:sp>
      <p:pic>
        <p:nvPicPr>
          <p:cNvPr id="6" name="Picture 5" descr="file_00000000266872079e6fabd892890f80.png"/>
          <p:cNvPicPr>
            <a:picLocks noChangeAspect="1"/>
          </p:cNvPicPr>
          <p:nvPr/>
        </p:nvPicPr>
        <p:blipFill>
          <a:blip r:embed="rId2"/>
          <a:srcRect t="12393"/>
          <a:stretch>
            <a:fillRect/>
          </a:stretch>
        </p:blipFill>
        <p:spPr>
          <a:xfrm>
            <a:off x="101600" y="1116769"/>
            <a:ext cx="11988800" cy="5407285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9C9D93-770C-8CA2-F9CD-ABB6C0F00910}"/>
              </a:ext>
            </a:extLst>
          </p:cNvPr>
          <p:cNvSpPr/>
          <p:nvPr/>
        </p:nvSpPr>
        <p:spPr>
          <a:xfrm>
            <a:off x="4332156" y="1806318"/>
            <a:ext cx="1611443" cy="517160"/>
          </a:xfrm>
          <a:prstGeom prst="rect">
            <a:avLst/>
          </a:prstGeom>
          <a:solidFill>
            <a:srgbClr val="F2F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4D3BEE5-58BA-1CB0-53A9-5FD7905F90AA}"/>
              </a:ext>
            </a:extLst>
          </p:cNvPr>
          <p:cNvSpPr/>
          <p:nvPr/>
        </p:nvSpPr>
        <p:spPr>
          <a:xfrm>
            <a:off x="422221" y="5361485"/>
            <a:ext cx="2216047" cy="859435"/>
          </a:xfrm>
          <a:prstGeom prst="rect">
            <a:avLst/>
          </a:prstGeom>
          <a:solidFill>
            <a:srgbClr val="F2F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スライド番号プレースホルダー 2">
            <a:extLst>
              <a:ext uri="{FF2B5EF4-FFF2-40B4-BE49-F238E27FC236}">
                <a16:creationId xmlns:a16="http://schemas.microsoft.com/office/drawing/2014/main" id="{17D635C0-4FA0-1FBC-4497-27D80C2A5E5B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8</a:t>
            </a:fld>
            <a:endParaRPr lang="en-US" altLang="ja-JP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Mighty ── 実社会でAIを動かす実証プラットフォーム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9" name="Rectangle 8"/>
          <p:cNvSpPr/>
          <p:nvPr/>
        </p:nvSpPr>
        <p:spPr>
          <a:xfrm>
            <a:off x="1960880" y="36169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86280" y="36169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60880" y="39217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986280" y="39217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0880" y="42265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986280" y="42265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60880" y="45313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986280" y="45313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屋内外・不整地・湿潤路面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60880" y="48361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986280" y="48361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6000" y="635000"/>
            <a:ext cx="5852160" cy="812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48400" y="685800"/>
            <a:ext cx="536448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Mightyは「搬送ロボット」ではない
AIが現実世界で働くための実証プラットフォーム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6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096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223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工場・倉庫搬送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23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搬送・ピッキング支援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144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271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施設巡回・点検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1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プラント・建設現場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096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096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223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屋外圃場・農業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23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作物観察・農薬散布支援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144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9144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271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導水路検査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71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ジオ・サーチ社と実証中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96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6096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223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空港内搬送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23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JALカーゴで検討中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144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9144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9271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施設内搬送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71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大日本印刷で検討中</a:t>
            </a:r>
          </a:p>
        </p:txBody>
      </p:sp>
      <p:pic>
        <p:nvPicPr>
          <p:cNvPr id="53" name="Picture 52" descr="p09_mighty_outdo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200" y="4505960"/>
            <a:ext cx="5852160" cy="1920240"/>
          </a:xfrm>
          <a:prstGeom prst="rect">
            <a:avLst/>
          </a:prstGeom>
        </p:spPr>
      </p:pic>
      <p:sp>
        <p:nvSpPr>
          <p:cNvPr id="54" name="スライド番号プレースホルダー 2">
            <a:extLst>
              <a:ext uri="{FF2B5EF4-FFF2-40B4-BE49-F238E27FC236}">
                <a16:creationId xmlns:a16="http://schemas.microsoft.com/office/drawing/2014/main" id="{D34BDF67-3CA3-C2C9-95A3-3374E19C75D8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9</a:t>
            </a:fld>
            <a:endParaRPr lang="en-US" altLang="ja-JP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垂直統合の循環モデル ── 世界唯一の競争優位</a:t>
            </a:r>
          </a:p>
        </p:txBody>
      </p:sp>
      <p:pic>
        <p:nvPicPr>
          <p:cNvPr id="6" name="Picture 5" descr="file_0000000069b47207b07958e15f9d2d9b.png"/>
          <p:cNvPicPr>
            <a:picLocks noChangeAspect="1"/>
          </p:cNvPicPr>
          <p:nvPr/>
        </p:nvPicPr>
        <p:blipFill>
          <a:blip r:embed="rId2"/>
          <a:srcRect t="10815"/>
          <a:stretch>
            <a:fillRect/>
          </a:stretch>
        </p:blipFill>
        <p:spPr>
          <a:xfrm>
            <a:off x="203200" y="1056805"/>
            <a:ext cx="11988800" cy="5504721"/>
          </a:xfrm>
          <a:prstGeom prst="rect">
            <a:avLst/>
          </a:prstGeom>
        </p:spPr>
      </p:pic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A5D8CB44-4473-9DAE-41D2-71FB00F4CA7A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10</a:t>
            </a:fld>
            <a:endParaRPr lang="en-US" altLang="ja-JP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ターゲット市場と規模</a:t>
            </a:r>
          </a:p>
        </p:txBody>
      </p:sp>
      <p:pic>
        <p:nvPicPr>
          <p:cNvPr id="6" name="Picture 5" descr="file_0000000033c0720788420328c429768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908732D3-39E1-A787-2F7F-E46ACE39380D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11</a:t>
            </a:fld>
            <a:endParaRPr lang="en-US" altLang="ja-JP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競合比較 ── モータ・AMRともに代替困難な領域を確保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200" y="6350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【超音波モータ比較】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166878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8600" y="1016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9" name="Rectangle 8"/>
          <p:cNvSpPr/>
          <p:nvPr/>
        </p:nvSpPr>
        <p:spPr>
          <a:xfrm>
            <a:off x="1910080" y="990600"/>
            <a:ext cx="1181100" cy="330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354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ピエゾソニック
モータ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92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1546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ステッピング
モータ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84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738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DCモータ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676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5930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他社超音波
モータ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3200" y="13208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28600" y="13462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位置決め精度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100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9354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±0.045°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92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1546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±0.36°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484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3738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 ±1.0°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676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5930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±0.09°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16510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28600" y="16764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磁場環境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10080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9354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92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1546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484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3738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5676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5930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3200" y="19812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28600" y="20066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9100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9354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292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31546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484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3738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5676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5930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03200" y="23114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28600" y="23368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寿命（間欠）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910080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9354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6,000h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292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31546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5,000h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484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43738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 10,000h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676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55930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 1,500h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200" y="26416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228600" y="2667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真空対応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100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9354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◎（開発中）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1292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31546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3484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43738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5676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55930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【AMR競合比較（Mighty）】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71359" y="990600"/>
            <a:ext cx="215646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7096759" y="1016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265919" y="990600"/>
            <a:ext cx="1181100" cy="330200"/>
          </a:xfrm>
          <a:prstGeom prst="rect">
            <a:avLst/>
          </a:prstGeom>
          <a:solidFill>
            <a:srgbClr val="1761AE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92913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Mighty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485119" y="990600"/>
            <a:ext cx="118110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105105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一般AMR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71359" y="13208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7096759" y="1346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屋外・不整地</a:t>
            </a:r>
          </a:p>
        </p:txBody>
      </p:sp>
      <p:sp>
        <p:nvSpPr>
          <p:cNvPr id="76" name="Rectangle 75"/>
          <p:cNvSpPr/>
          <p:nvPr/>
        </p:nvSpPr>
        <p:spPr>
          <a:xfrm>
            <a:off x="9265919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92913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0485119" y="13208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105105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71359" y="16510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7096759" y="16764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湿潤路面</a:t>
            </a:r>
          </a:p>
        </p:txBody>
      </p:sp>
      <p:sp>
        <p:nvSpPr>
          <p:cNvPr id="82" name="Rectangle 81"/>
          <p:cNvSpPr/>
          <p:nvPr/>
        </p:nvSpPr>
        <p:spPr>
          <a:xfrm>
            <a:off x="92659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92913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4851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105105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71359" y="19812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7096759" y="20066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超音波モータ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265919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92913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0485119" y="19812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TextBox 90"/>
          <p:cNvSpPr txBox="1"/>
          <p:nvPr/>
        </p:nvSpPr>
        <p:spPr>
          <a:xfrm>
            <a:off x="105105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71359" y="23114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TextBox 92"/>
          <p:cNvSpPr txBox="1"/>
          <p:nvPr/>
        </p:nvSpPr>
        <p:spPr>
          <a:xfrm>
            <a:off x="7096759" y="23368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純国産</a:t>
            </a:r>
          </a:p>
        </p:txBody>
      </p:sp>
      <p:sp>
        <p:nvSpPr>
          <p:cNvPr id="94" name="Rectangle 93"/>
          <p:cNvSpPr/>
          <p:nvPr/>
        </p:nvSpPr>
        <p:spPr>
          <a:xfrm>
            <a:off x="92659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92913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4851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105105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多くは海外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071359" y="26416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TextBox 98"/>
          <p:cNvSpPr txBox="1"/>
          <p:nvPr/>
        </p:nvSpPr>
        <p:spPr>
          <a:xfrm>
            <a:off x="7096759" y="2667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静音・低ノイズ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9265919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TextBox 100"/>
          <p:cNvSpPr txBox="1"/>
          <p:nvPr/>
        </p:nvSpPr>
        <p:spPr>
          <a:xfrm>
            <a:off x="92913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0485119" y="26416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TextBox 102"/>
          <p:cNvSpPr txBox="1"/>
          <p:nvPr/>
        </p:nvSpPr>
        <p:spPr>
          <a:xfrm>
            <a:off x="105105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071359" y="29718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4"/>
          <p:cNvSpPr txBox="1"/>
          <p:nvPr/>
        </p:nvSpPr>
        <p:spPr>
          <a:xfrm>
            <a:off x="7096759" y="2997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カスタム対応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2659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TextBox 106"/>
          <p:cNvSpPr txBox="1"/>
          <p:nvPr/>
        </p:nvSpPr>
        <p:spPr>
          <a:xfrm>
            <a:off x="92913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104851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TextBox 108"/>
          <p:cNvSpPr txBox="1"/>
          <p:nvPr/>
        </p:nvSpPr>
        <p:spPr>
          <a:xfrm>
            <a:off x="105105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203200" y="5966460"/>
            <a:ext cx="11704320" cy="4318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355600" y="6018925"/>
            <a:ext cx="112166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i="0" dirty="0" err="1">
                <a:solidFill>
                  <a:srgbClr val="1A2332"/>
                </a:solidFill>
                <a:latin typeface="Meiryo"/>
              </a:rPr>
              <a:t>両製品とも「競合が参入困難な領域」で差別化</a:t>
            </a:r>
            <a:r>
              <a:rPr b="1" i="0" dirty="0">
                <a:solidFill>
                  <a:srgbClr val="1A2332"/>
                </a:solidFill>
                <a:latin typeface="Meiryo"/>
              </a:rPr>
              <a:t> ── </a:t>
            </a:r>
            <a:r>
              <a:rPr b="1" i="0" dirty="0" err="1">
                <a:solidFill>
                  <a:srgbClr val="1A2332"/>
                </a:solidFill>
                <a:latin typeface="Meiryo"/>
              </a:rPr>
              <a:t>置き換えではなくアップグレード</a:t>
            </a:r>
            <a:endParaRPr b="1" i="0" dirty="0">
              <a:solidFill>
                <a:srgbClr val="1A2332"/>
              </a:solidFill>
              <a:latin typeface="Meiryo"/>
            </a:endParaRPr>
          </a:p>
        </p:txBody>
      </p:sp>
      <p:sp>
        <p:nvSpPr>
          <p:cNvPr id="113" name="スライド番号プレースホルダー 2">
            <a:extLst>
              <a:ext uri="{FF2B5EF4-FFF2-40B4-BE49-F238E27FC236}">
                <a16:creationId xmlns:a16="http://schemas.microsoft.com/office/drawing/2014/main" id="{6E20D63D-F76E-A25C-780C-1CB21A350530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12</a:t>
            </a:fld>
            <a:endParaRPr lang="en-US" altLang="ja-JP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51486"/>
            <a:ext cx="9022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i="0" dirty="0">
                <a:solidFill>
                  <a:srgbClr val="FFFFFF"/>
                </a:solidFill>
                <a:latin typeface="Meiryo"/>
              </a:rPr>
              <a:t>Piezo Sonic </a:t>
            </a:r>
            <a:r>
              <a:rPr lang="ja-JP" altLang="en-US" sz="2800" b="1" i="0" dirty="0">
                <a:solidFill>
                  <a:srgbClr val="FFFFFF"/>
                </a:solidFill>
                <a:latin typeface="Meiryo"/>
              </a:rPr>
              <a:t>が成長できる理由</a:t>
            </a:r>
            <a:endParaRPr sz="2800" b="1" i="0" dirty="0">
              <a:solidFill>
                <a:srgbClr val="FFFFFF"/>
              </a:solidFill>
              <a:latin typeface="Meiryo"/>
            </a:endParaRPr>
          </a:p>
        </p:txBody>
      </p:sp>
      <p:sp>
        <p:nvSpPr>
          <p:cNvPr id="35" name="スライド番号プレースホルダー 2">
            <a:extLst>
              <a:ext uri="{FF2B5EF4-FFF2-40B4-BE49-F238E27FC236}">
                <a16:creationId xmlns:a16="http://schemas.microsoft.com/office/drawing/2014/main" id="{388E1878-8761-F653-385D-0FA63160108C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13</a:t>
            </a:fld>
            <a:endParaRPr lang="en-US" altLang="ja-JP" dirty="0"/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1D3DEC6-0A5E-E003-33E9-3CFCD79DF8E6}"/>
              </a:ext>
            </a:extLst>
          </p:cNvPr>
          <p:cNvSpPr txBox="1"/>
          <p:nvPr/>
        </p:nvSpPr>
        <p:spPr>
          <a:xfrm>
            <a:off x="388798" y="835373"/>
            <a:ext cx="8448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Piezo Sonic </a:t>
            </a:r>
            <a:r>
              <a:rPr kumimoji="1" lang="ja-JP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が解決する「</a:t>
            </a:r>
            <a:r>
              <a:rPr kumimoji="1" lang="en-US" altLang="ja-JP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3</a:t>
            </a:r>
            <a:r>
              <a:rPr kumimoji="1" lang="ja-JP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</a:rPr>
              <a:t>つの構造変化」が世界で同時進行中</a:t>
            </a:r>
          </a:p>
        </p:txBody>
      </p:sp>
      <p:sp>
        <p:nvSpPr>
          <p:cNvPr id="69" name="Rectangle 10">
            <a:extLst>
              <a:ext uri="{FF2B5EF4-FFF2-40B4-BE49-F238E27FC236}">
                <a16:creationId xmlns:a16="http://schemas.microsoft.com/office/drawing/2014/main" id="{9DE32C5A-EB93-F1D9-33DA-05B2659B1E61}"/>
              </a:ext>
            </a:extLst>
          </p:cNvPr>
          <p:cNvSpPr/>
          <p:nvPr/>
        </p:nvSpPr>
        <p:spPr>
          <a:xfrm>
            <a:off x="826720" y="1604744"/>
            <a:ext cx="3037032" cy="3840480"/>
          </a:xfrm>
          <a:prstGeom prst="rect">
            <a:avLst/>
          </a:prstGeom>
          <a:solidFill>
            <a:srgbClr val="F5F7FA"/>
          </a:solidFill>
          <a:ln w="6350" cap="flat" cmpd="sng" algn="ctr">
            <a:solidFill>
              <a:srgbClr val="0D5CA6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0" name="Rectangle 11">
            <a:extLst>
              <a:ext uri="{FF2B5EF4-FFF2-40B4-BE49-F238E27FC236}">
                <a16:creationId xmlns:a16="http://schemas.microsoft.com/office/drawing/2014/main" id="{700459BA-08B4-16FD-4AD9-26D2A3C2A6EC}"/>
              </a:ext>
            </a:extLst>
          </p:cNvPr>
          <p:cNvSpPr/>
          <p:nvPr/>
        </p:nvSpPr>
        <p:spPr>
          <a:xfrm>
            <a:off x="826720" y="1604744"/>
            <a:ext cx="3037032" cy="347472"/>
          </a:xfrm>
          <a:prstGeom prst="rect">
            <a:avLst/>
          </a:prstGeom>
          <a:solidFill>
            <a:srgbClr val="0D5CA6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1" name="TextBox 12">
            <a:extLst>
              <a:ext uri="{FF2B5EF4-FFF2-40B4-BE49-F238E27FC236}">
                <a16:creationId xmlns:a16="http://schemas.microsoft.com/office/drawing/2014/main" id="{D8332D16-0957-EAD9-4541-72CD4E9117BE}"/>
              </a:ext>
            </a:extLst>
          </p:cNvPr>
          <p:cNvSpPr txBox="1"/>
          <p:nvPr/>
        </p:nvSpPr>
        <p:spPr>
          <a:xfrm>
            <a:off x="918160" y="1641320"/>
            <a:ext cx="2651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</a:rPr>
              <a:t>① </a:t>
            </a:r>
            <a:r>
              <a:rPr kumimoji="1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</a:rPr>
              <a:t>労働力不足が加速</a:t>
            </a:r>
            <a:endParaRPr kumimoji="1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72" name="TextBox 13">
            <a:extLst>
              <a:ext uri="{FF2B5EF4-FFF2-40B4-BE49-F238E27FC236}">
                <a16:creationId xmlns:a16="http://schemas.microsoft.com/office/drawing/2014/main" id="{9B14CE4E-D8E5-8137-0A77-1CE0467B3E5A}"/>
              </a:ext>
            </a:extLst>
          </p:cNvPr>
          <p:cNvSpPr txBox="1"/>
          <p:nvPr/>
        </p:nvSpPr>
        <p:spPr>
          <a:xfrm>
            <a:off x="936448" y="1988792"/>
            <a:ext cx="2855296" cy="3439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日本の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就業者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：2030年までに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約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1</a:t>
            </a: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0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%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 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減少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製造・物流・農業の現場は人手確保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 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が限界に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ロボット化は「あればいい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」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⇒ 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「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なければ事業継続不可」へ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政府もロボット化支援を拡大</a:t>
            </a:r>
            <a:r>
              <a:rPr kumimoji="1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（経産省</a:t>
            </a:r>
            <a:r>
              <a:rPr kumimoji="1" sz="11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・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   </a:t>
            </a:r>
            <a:r>
              <a:rPr kumimoji="1" sz="11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農水省</a:t>
            </a:r>
            <a:r>
              <a:rPr kumimoji="1" sz="11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）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15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ロボット・自動化</a:t>
            </a:r>
            <a:r>
              <a:rPr kumimoji="1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への需要は構造的に増大し続ける</a:t>
            </a:r>
            <a:endParaRPr kumimoji="1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73" name="Rectangle 14">
            <a:extLst>
              <a:ext uri="{FF2B5EF4-FFF2-40B4-BE49-F238E27FC236}">
                <a16:creationId xmlns:a16="http://schemas.microsoft.com/office/drawing/2014/main" id="{875C2F23-1629-D4AC-CCA7-18338BBE819D}"/>
              </a:ext>
            </a:extLst>
          </p:cNvPr>
          <p:cNvSpPr/>
          <p:nvPr/>
        </p:nvSpPr>
        <p:spPr>
          <a:xfrm>
            <a:off x="4571138" y="1604744"/>
            <a:ext cx="3037032" cy="3840480"/>
          </a:xfrm>
          <a:prstGeom prst="rect">
            <a:avLst/>
          </a:prstGeom>
          <a:solidFill>
            <a:srgbClr val="F5F7FA"/>
          </a:solidFill>
          <a:ln w="6350" cap="flat" cmpd="sng" algn="ctr">
            <a:solidFill>
              <a:srgbClr val="0070C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4" name="Rectangle 15">
            <a:extLst>
              <a:ext uri="{FF2B5EF4-FFF2-40B4-BE49-F238E27FC236}">
                <a16:creationId xmlns:a16="http://schemas.microsoft.com/office/drawing/2014/main" id="{6BBED325-F55F-53C7-5214-759A7F2B9149}"/>
              </a:ext>
            </a:extLst>
          </p:cNvPr>
          <p:cNvSpPr/>
          <p:nvPr/>
        </p:nvSpPr>
        <p:spPr>
          <a:xfrm>
            <a:off x="4571138" y="1604744"/>
            <a:ext cx="3037032" cy="347472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5" name="TextBox 16">
            <a:extLst>
              <a:ext uri="{FF2B5EF4-FFF2-40B4-BE49-F238E27FC236}">
                <a16:creationId xmlns:a16="http://schemas.microsoft.com/office/drawing/2014/main" id="{F248299D-B326-B8FB-9445-69C1C66614C3}"/>
              </a:ext>
            </a:extLst>
          </p:cNvPr>
          <p:cNvSpPr txBox="1"/>
          <p:nvPr/>
        </p:nvSpPr>
        <p:spPr>
          <a:xfrm>
            <a:off x="4662578" y="1641320"/>
            <a:ext cx="2651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</a:rPr>
              <a:t>② AMR市場が急拡大</a:t>
            </a:r>
          </a:p>
        </p:txBody>
      </p:sp>
      <p:sp>
        <p:nvSpPr>
          <p:cNvPr id="76" name="TextBox 17">
            <a:extLst>
              <a:ext uri="{FF2B5EF4-FFF2-40B4-BE49-F238E27FC236}">
                <a16:creationId xmlns:a16="http://schemas.microsoft.com/office/drawing/2014/main" id="{7E891801-7CCE-DAEB-9799-07FBF299439D}"/>
              </a:ext>
            </a:extLst>
          </p:cNvPr>
          <p:cNvSpPr txBox="1"/>
          <p:nvPr/>
        </p:nvSpPr>
        <p:spPr>
          <a:xfrm>
            <a:off x="4680866" y="1988792"/>
            <a:ext cx="2855294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AGV/AMR世界市場：2025年に前年比+17.7%増</a:t>
            </a:r>
            <a:r>
              <a:rPr kumimoji="1" sz="11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（矢野経済研究所）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2030年に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世界では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138万台出荷、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市場規模9,000億円超</a:t>
            </a:r>
            <a:r>
              <a:rPr kumimoji="1" sz="11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（同</a:t>
            </a:r>
            <a:r>
              <a:rPr kumimoji="1" lang="ja-JP" alt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上</a:t>
            </a:r>
            <a:r>
              <a:rPr kumimoji="1" sz="11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）</a:t>
            </a:r>
            <a:endParaRPr kumimoji="1" lang="en-US" sz="11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屋外・不整地対応AMRは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競合機種</a:t>
            </a:r>
            <a:endParaRPr kumimoji="1" lang="en-US" altLang="ja-JP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が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極めて少ない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Mightyは唯一の純国産・屋内外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対応 </a:t>
            </a:r>
            <a:endParaRPr kumimoji="1" lang="en-US" altLang="ja-JP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  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・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超音波モータ搭載AMR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⇒ 自衛隊も国産ドローン採用に舵切</a:t>
            </a:r>
            <a:endParaRPr kumimoji="1" lang="en-US" sz="115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15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15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物流ロボティクス国内市場：</a:t>
            </a:r>
            <a:endParaRPr kumimoji="1" lang="en-US" altLang="ja-JP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2030</a:t>
            </a:r>
            <a:r>
              <a:rPr kumimoji="1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年に</a:t>
            </a:r>
            <a:r>
              <a:rPr kumimoji="1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1,238</a:t>
            </a:r>
            <a:r>
              <a:rPr kumimoji="1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億円</a:t>
            </a:r>
            <a:r>
              <a:rPr kumimoji="1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（矢野経済研究所）</a:t>
            </a:r>
            <a:endParaRPr kumimoji="1" sz="11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0ED3807B-31DD-6E55-70CC-3F02045974C6}"/>
              </a:ext>
            </a:extLst>
          </p:cNvPr>
          <p:cNvSpPr/>
          <p:nvPr/>
        </p:nvSpPr>
        <p:spPr>
          <a:xfrm>
            <a:off x="8315553" y="1604744"/>
            <a:ext cx="3037031" cy="3840480"/>
          </a:xfrm>
          <a:prstGeom prst="rect">
            <a:avLst/>
          </a:prstGeom>
          <a:solidFill>
            <a:srgbClr val="F5F7FA"/>
          </a:solidFill>
          <a:ln w="6350" cap="flat" cmpd="sng" algn="ctr">
            <a:solidFill>
              <a:srgbClr val="00B0F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8" name="Rectangle 19">
            <a:extLst>
              <a:ext uri="{FF2B5EF4-FFF2-40B4-BE49-F238E27FC236}">
                <a16:creationId xmlns:a16="http://schemas.microsoft.com/office/drawing/2014/main" id="{7941A7EE-BFEB-A4C1-9ACE-1876FB68C85F}"/>
              </a:ext>
            </a:extLst>
          </p:cNvPr>
          <p:cNvSpPr/>
          <p:nvPr/>
        </p:nvSpPr>
        <p:spPr>
          <a:xfrm>
            <a:off x="8315554" y="1604744"/>
            <a:ext cx="3037030" cy="347472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79" name="TextBox 20">
            <a:extLst>
              <a:ext uri="{FF2B5EF4-FFF2-40B4-BE49-F238E27FC236}">
                <a16:creationId xmlns:a16="http://schemas.microsoft.com/office/drawing/2014/main" id="{164A4B50-531F-D512-FB2E-136A0933ED95}"/>
              </a:ext>
            </a:extLst>
          </p:cNvPr>
          <p:cNvSpPr txBox="1"/>
          <p:nvPr/>
        </p:nvSpPr>
        <p:spPr>
          <a:xfrm>
            <a:off x="8406994" y="1641320"/>
            <a:ext cx="2651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</a:rPr>
              <a:t>③ </a:t>
            </a:r>
            <a:r>
              <a:rPr kumimoji="1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</a:rPr>
              <a:t>超音波モータ需要の急増</a:t>
            </a:r>
            <a:endParaRPr kumimoji="1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80" name="TextBox 21">
            <a:extLst>
              <a:ext uri="{FF2B5EF4-FFF2-40B4-BE49-F238E27FC236}">
                <a16:creationId xmlns:a16="http://schemas.microsoft.com/office/drawing/2014/main" id="{C5DE801E-0E70-AE2D-8552-08D55C740825}"/>
              </a:ext>
            </a:extLst>
          </p:cNvPr>
          <p:cNvSpPr txBox="1"/>
          <p:nvPr/>
        </p:nvSpPr>
        <p:spPr>
          <a:xfrm>
            <a:off x="8425281" y="1988792"/>
            <a:ext cx="3000599" cy="3500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圧電アクチュエータ市場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：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2024年〜2032年でCAGR 8〜9%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空撮・光学観測機器</a:t>
            </a:r>
            <a:r>
              <a:rPr kumimoji="1" lang="zh-TW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：</a:t>
            </a:r>
            <a:endParaRPr kumimoji="1" lang="en-US" altLang="zh-TW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2025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～</a:t>
            </a: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2030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年で</a:t>
            </a:r>
            <a:r>
              <a:rPr kumimoji="1" lang="en-US" altLang="zh-TW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CAGR </a:t>
            </a:r>
            <a:r>
              <a:rPr kumimoji="1" lang="en-US" altLang="zh-TW" sz="13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j-ea"/>
                <a:ea typeface="+mj-ea"/>
              </a:rPr>
              <a:t>16</a:t>
            </a: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j-ea"/>
                <a:ea typeface="+mj-ea"/>
              </a:rPr>
              <a:t>.3</a:t>
            </a:r>
            <a:r>
              <a:rPr kumimoji="1" lang="en-US" altLang="zh-TW" sz="13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+mj-ea"/>
                <a:ea typeface="+mj-ea"/>
              </a:rPr>
              <a:t>%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手術・医療ロボット：</a:t>
            </a:r>
            <a:endParaRPr kumimoji="1" lang="en-US" altLang="ja-JP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 2025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～</a:t>
            </a: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2030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年で</a:t>
            </a: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CAGR </a:t>
            </a:r>
            <a: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j-ea"/>
                <a:ea typeface="+mj-ea"/>
              </a:rPr>
              <a:t>14.7%</a:t>
            </a:r>
            <a:br>
              <a:rPr kumimoji="1" lang="en-US" altLang="ja-JP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</a:br>
            <a:endParaRPr kumimoji="1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医療・半導体・宇宙の精密制御分野</a:t>
            </a: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endParaRPr kumimoji="1" lang="en-US" altLang="ja-JP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で採用拡大中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• 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欧米医療機器メーカーからの引き合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　</a:t>
            </a:r>
            <a:r>
              <a:rPr kumimoji="1" sz="1300" b="0" i="0" u="none" strike="noStrike" kern="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+mj-ea"/>
                <a:ea typeface="+mj-ea"/>
              </a:rPr>
              <a:t>いが増加</a:t>
            </a:r>
            <a:endParaRPr kumimoji="1" lang="en-US" sz="130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150" b="0" i="0" u="none" strike="noStrike" kern="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 　　　　</a:t>
            </a:r>
            <a:r>
              <a:rPr kumimoji="1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高付加価値モータ</a:t>
            </a:r>
            <a:r>
              <a:rPr kumimoji="1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ー</a:t>
            </a:r>
            <a:endParaRPr kumimoji="1" lang="en-US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　　　　　</a:t>
            </a:r>
            <a:r>
              <a:rPr kumimoji="1" sz="1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</a:rPr>
              <a:t>世界展開フェーズへ</a:t>
            </a:r>
            <a:endParaRPr kumimoji="1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ビジネスモデル ── 2本柱からサブスク型収益構造へ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320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03200" y="863600"/>
            <a:ext cx="54864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3020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① 超音波モータ事業（現在の主力）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部品販売・カスタム開発・量産対応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60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コントローラ一体型ソリューション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600" y="22098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採用実績：212社以上（2026年3月）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60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主要顧客：医療機器・精密計測・空撮・宇宙・研究機関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560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→ 現在の収益の中心　安定した受注ベース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6176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461760" y="635000"/>
            <a:ext cx="54864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61760" y="863600"/>
            <a:ext cx="54864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8876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② ロボット開発事業（第二の成長エンジン）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956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本体販売（Mighty-D4 / 新型D5）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3956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保守・メンテ・ソフトウェアアップデート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39560" y="18542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遠隔監視・運用支援・機能追加モジュール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3956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採用実績：12社（工場・倉庫・ゼネコン等）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3956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→ サブスクリプション型の継続収益を構築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03200" y="5623560"/>
            <a:ext cx="11704320" cy="533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55600" y="569214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現在：モータ事業が収益の中心  →  将来：ロボット事業が全体売上の約60%を占める構造へ転換</a:t>
            </a:r>
          </a:p>
        </p:txBody>
      </p:sp>
      <p:sp>
        <p:nvSpPr>
          <p:cNvPr id="28" name="スライド番号プレースホルダー 2">
            <a:extLst>
              <a:ext uri="{FF2B5EF4-FFF2-40B4-BE49-F238E27FC236}">
                <a16:creationId xmlns:a16="http://schemas.microsoft.com/office/drawing/2014/main" id="{30024173-DB5A-9ACB-8FE2-286BA714FD7A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14</a:t>
            </a:fld>
            <a:endParaRPr lang="en-US" altLang="ja-JP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トラクション ── 実績が証明する技術力と市場適合性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320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320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212社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モータ採用実績
（2026年3月）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29280" y="635000"/>
            <a:ext cx="2682240" cy="914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12928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12社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928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Mighty導入実績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5536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5536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28年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536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超音波モータ
研究歴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1440" y="635000"/>
            <a:ext cx="2682240" cy="914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8144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9件+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144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主要受賞・
認定実績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3200" y="2606040"/>
            <a:ext cx="117043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代表的な採用実績・直近パイプライン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3200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203200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03200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79400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Nearmap
（空撮）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9400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量産採用済
0.00001°精度を実運用で実証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44064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2544064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2544064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620264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根本杏林堂
iRadimed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0264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MRI対応医療機器 量産検討中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84928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4884928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884928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961128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ジオ・サーチ
（道路検査）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61128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Mighty地中レーダー型 受注目前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225792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7225792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7225792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301992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ゼネコン
複数社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01992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PoC中
インフラ点検・建設現場管理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566656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9566656" y="3017520"/>
            <a:ext cx="2170176" cy="3556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9566656" y="3271520"/>
            <a:ext cx="2170176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642856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JALカーゴ
大日本印刷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42856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予算調整中
空港内搬送・施設内搬送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3200" y="4937760"/>
            <a:ext cx="1170432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254000" y="4937760"/>
            <a:ext cx="6096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受賞・認定実績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3200" y="5417820"/>
            <a:ext cx="1170432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CES2022 Innovation Awards  ／  CEATEC AWARD 2022 グランプリ  ／  グッドデザイン賞  ／  東京都ASAC大賞
中小企業庁「はばたく中小企業・小規模事業者300社（2025）」授賞（経産省 年間300社のみ選出）  ／  インパクトスタートアップ協会正会員  ／  JAXA RPF9採択</a:t>
            </a:r>
          </a:p>
        </p:txBody>
      </p:sp>
      <p:sp>
        <p:nvSpPr>
          <p:cNvPr id="50" name="スライド番号プレースホルダー 2">
            <a:extLst>
              <a:ext uri="{FF2B5EF4-FFF2-40B4-BE49-F238E27FC236}">
                <a16:creationId xmlns:a16="http://schemas.microsoft.com/office/drawing/2014/main" id="{CCAF05B5-5D2D-DEF7-880A-A0766DBFBDBD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15</a:t>
            </a:fld>
            <a:endParaRPr lang="en-US" altLang="ja-JP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財務サマリー・成長ロードマップ</a:t>
            </a:r>
          </a:p>
        </p:txBody>
      </p:sp>
      <p:pic>
        <p:nvPicPr>
          <p:cNvPr id="6" name="Picture 5" descr="file_00000000c6fc7207b2acdcf31a8441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CDBE58CF-66F4-28DC-1665-7C1B9690819D}"/>
              </a:ext>
            </a:extLst>
          </p:cNvPr>
          <p:cNvSpPr txBox="1">
            <a:spLocks/>
          </p:cNvSpPr>
          <p:nvPr/>
        </p:nvSpPr>
        <p:spPr>
          <a:xfrm>
            <a:off x="0" y="6597352"/>
            <a:ext cx="12192000" cy="268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62733BF-AFB0-41FF-8950-33D4C3934879}" type="slidenum">
              <a:rPr lang="en-US" altLang="ja-JP" smtClean="0"/>
              <a:pPr algn="r"/>
              <a:t>16</a:t>
            </a:fld>
            <a:endParaRPr lang="en-US" altLang="ja-JP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4000"/>
            <a:ext cx="12192000" cy="254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8000" y="863600"/>
            <a:ext cx="76200" cy="46634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1200" y="914400"/>
            <a:ext cx="1072896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524000"/>
            <a:ext cx="1024128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006600"/>
            <a:ext cx="1024128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1200" y="2159000"/>
            <a:ext cx="1024128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761AE"/>
                </a:solidFill>
                <a:latin typeface="Meiryo"/>
              </a:rPr>
              <a:t>AIが考える。アクチュエータが動く。
ロボットが働く。都市全体が連携する。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2946400"/>
            <a:ext cx="1024128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その未来において、実世界で価値を生み出す最後の要素は実行技術です。
私たちは超音波モータとロボティクス技術によって、AIを現実世界へ届けます。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5349240"/>
            <a:ext cx="5486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58293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https://www.piezo-sonic.com  /  info@piezo-sonic.com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26592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Piezo Sonicは、フィジカルAIを現実にするメーカだ</a:t>
            </a:r>
          </a:p>
        </p:txBody>
      </p:sp>
      <p:pic>
        <p:nvPicPr>
          <p:cNvPr id="4" name="Picture 3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03200" y="584200"/>
            <a:ext cx="11704320" cy="4572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04800" y="609600"/>
            <a:ext cx="1121664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eiryo"/>
              </a:rPr>
              <a:t>私たちはモータを売りたいのではない。ロボットを売りたいのでもない。
「AIが現実世界で働く仕組み」を作ることが、Piezo Sonicの使命だ。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4000" y="1143000"/>
            <a:ext cx="3413760" cy="13970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4000" y="1244600"/>
            <a:ext cx="341376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eiryo"/>
              </a:rPr>
              <a:t>認識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5600" y="1676400"/>
            <a:ext cx="321056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Meiryo"/>
              </a:rPr>
              <a:t>センサー・カメラ・LiDAR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2057400"/>
            <a:ext cx="3210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eiryo"/>
              </a:rPr>
              <a:t>✓ 急速に進化中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7760" y="1295400"/>
            <a:ext cx="48768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1761AE"/>
                </a:solidFill>
                <a:latin typeface="Meiryo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55440" y="1143000"/>
            <a:ext cx="3413760" cy="13970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55440" y="1244600"/>
            <a:ext cx="341376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eiryo"/>
              </a:rPr>
              <a:t>判断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7040" y="1676400"/>
            <a:ext cx="321056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Meiryo"/>
              </a:rPr>
              <a:t>AI・機械学習・LLM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7040" y="2057400"/>
            <a:ext cx="3210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eiryo"/>
              </a:rPr>
              <a:t>✓ 飛躍的に進歩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69200" y="1295400"/>
            <a:ext cx="48768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1761AE"/>
                </a:solidFill>
                <a:latin typeface="Meiryo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6880" y="1143000"/>
            <a:ext cx="3413760" cy="13970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56880" y="1244600"/>
            <a:ext cx="341376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eiryo"/>
              </a:rPr>
              <a:t>実行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8480" y="1676400"/>
            <a:ext cx="321056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FFFFFF"/>
                </a:solidFill>
                <a:latin typeface="Meiryo"/>
              </a:rPr>
              <a:t>アクチュエータ・モータ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58480" y="2057400"/>
            <a:ext cx="3210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eiryo"/>
              </a:rPr>
              <a:t>← Piezo Sonicが担う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16000" y="2768600"/>
            <a:ext cx="4876800" cy="1524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16000" y="2768600"/>
            <a:ext cx="63500" cy="1524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93800" y="2870200"/>
            <a:ext cx="463296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A2332"/>
                </a:solidFill>
                <a:latin typeface="Meiryo"/>
              </a:rPr>
              <a:t>⚙️ ピエゾソニックモータ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93800" y="3251200"/>
            <a:ext cx="4632960" cy="10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475569"/>
                </a:solidFill>
                <a:latin typeface="Meiryo"/>
              </a:rPr>
              <a:t>AIの「筋肉」を作る
超高精度・無通電保持・磁場対応
世界最高水準の実行デバイス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12000" y="2768600"/>
            <a:ext cx="4876800" cy="1524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112000" y="2768600"/>
            <a:ext cx="63500" cy="1524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289800" y="2870200"/>
            <a:ext cx="463296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A2332"/>
                </a:solidFill>
                <a:latin typeface="Meiryo"/>
              </a:rPr>
              <a:t>🤖 Mighty（AMR）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89800" y="3251200"/>
            <a:ext cx="4632960" cy="10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475569"/>
                </a:solidFill>
                <a:latin typeface="Meiryo"/>
              </a:rPr>
              <a:t>AIが働く「身体」を作る
屋内外・不整地対応の純国産AMR
フィジカルAIの実証プラットフォーム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0" y="3048000"/>
            <a:ext cx="7620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>
                <a:solidFill>
                  <a:srgbClr val="1761AE"/>
                </a:solidFill>
                <a:latin typeface="Meiryo"/>
              </a:rPr>
              <a:t>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200" y="4470400"/>
            <a:ext cx="11704320" cy="4826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03200" y="4495800"/>
            <a:ext cx="1170432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eiryo"/>
              </a:rPr>
              <a:t>超音波モータ自社開発 × AMR開発・販売を両立する企業は世界唯一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26592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ロボットは次の社会インフラになる</a:t>
            </a:r>
          </a:p>
        </p:txBody>
      </p:sp>
      <p:pic>
        <p:nvPicPr>
          <p:cNvPr id="4" name="Picture 3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200" y="635000"/>
            <a:ext cx="11704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761AE"/>
                </a:solidFill>
                <a:latin typeface="Meiryo"/>
              </a:rPr>
              <a:t>ロボットの価値は「人手不足の解決」だけではない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3200" y="990600"/>
            <a:ext cx="5364480" cy="49377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63500" cy="493776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1000" y="1092200"/>
            <a:ext cx="487680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A2332"/>
                </a:solidFill>
                <a:latin typeface="Meiryo"/>
              </a:rPr>
              <a:t>ロボットは人間を
身体的・精神的負担から解放する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1778000"/>
            <a:ext cx="487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75569"/>
                </a:solidFill>
                <a:latin typeface="Meiryo"/>
              </a:rPr>
              <a:t>✓  重い荷物を運ぶ必要がない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000" y="2311400"/>
            <a:ext cx="487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75569"/>
                </a:solidFill>
                <a:latin typeface="Meiryo"/>
              </a:rPr>
              <a:t>✓  危険な場所へ行く必要がない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1000" y="2844800"/>
            <a:ext cx="487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75569"/>
                </a:solidFill>
                <a:latin typeface="Meiryo"/>
              </a:rPr>
              <a:t>✓  深夜の巡回を行う必要がない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3378200"/>
            <a:ext cx="4876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75569"/>
                </a:solidFill>
                <a:latin typeface="Meiryo"/>
              </a:rPr>
              <a:t>✓  災害現場で命を危険にさらす必要がない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1000" y="4038600"/>
            <a:ext cx="463296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81000" y="4140200"/>
            <a:ext cx="487680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761AE"/>
                </a:solidFill>
                <a:latin typeface="Meiryo"/>
              </a:rPr>
              <a:t>人間はより創造的な活動に集中できるようになる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39840" y="990600"/>
            <a:ext cx="5608320" cy="49377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339840" y="990600"/>
            <a:ext cx="63500" cy="493776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17640" y="1092200"/>
            <a:ext cx="512064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A2332"/>
                </a:solidFill>
                <a:latin typeface="Meiryo"/>
              </a:rPr>
              <a:t>ロボットは「所有するもの」から
「社会で共有するインフラ」へ進化する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7640" y="1879600"/>
            <a:ext cx="5120640" cy="965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17640" y="1879600"/>
            <a:ext cx="63500" cy="965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0040" y="1955800"/>
            <a:ext cx="46329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2332"/>
                </a:solidFill>
                <a:latin typeface="Meiryo"/>
              </a:rPr>
              <a:t>現在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0040" y="2235200"/>
            <a:ext cx="463296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ロボット＝個別企業が所有・管理する機械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17640" y="2946400"/>
            <a:ext cx="5120640" cy="965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517640" y="2946400"/>
            <a:ext cx="63500" cy="965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70040" y="3022600"/>
            <a:ext cx="46329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2332"/>
                </a:solidFill>
                <a:latin typeface="Meiryo"/>
              </a:rPr>
              <a:t>近未来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0040" y="3302000"/>
            <a:ext cx="463296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ロボット運用サービス化
ビルOS・施設システムと連携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17640" y="4013200"/>
            <a:ext cx="5120640" cy="965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17640" y="4013200"/>
            <a:ext cx="63500" cy="965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70040" y="4089400"/>
            <a:ext cx="46329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2332"/>
                </a:solidFill>
                <a:latin typeface="Meiryo"/>
              </a:rPr>
              <a:t>将来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70040" y="4368800"/>
            <a:ext cx="463296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都市OS・インフラと連携
人とAIが共に働く社会基盤へ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200" y="5623560"/>
            <a:ext cx="11704320" cy="660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04800" y="5692140"/>
            <a:ext cx="1121664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eiryo"/>
              </a:rPr>
              <a:t>Mightyは搬送ロボットではなく、この社会インフラへの「第一歩」である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26592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Piezo Sonicが展開する市場</a:t>
            </a:r>
          </a:p>
        </p:txBody>
      </p:sp>
      <p:pic>
        <p:nvPicPr>
          <p:cNvPr id="4" name="Picture 3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200" y="635000"/>
            <a:ext cx="1170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475569"/>
                </a:solidFill>
                <a:latin typeface="Meiryo"/>
              </a:rPr>
              <a:t>私たちが開発する実行技術は、単一市場向けの技術ではない
多くの成長市場に共通して必要とされる「基盤技術」だ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3200" y="1219200"/>
            <a:ext cx="3596640" cy="1117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1219200"/>
            <a:ext cx="63500" cy="1117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5600" y="1320800"/>
            <a:ext cx="33934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AI・半導体</a:t>
            </a:r>
          </a:p>
        </p:txBody>
      </p:sp>
      <p:sp>
        <p:nvSpPr>
          <p:cNvPr id="9" name="Rectangle 8"/>
          <p:cNvSpPr/>
          <p:nvPr/>
        </p:nvSpPr>
        <p:spPr>
          <a:xfrm>
            <a:off x="355600" y="1676400"/>
            <a:ext cx="329184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5600" y="1752600"/>
            <a:ext cx="339344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精密制御・真空環境・クリーンルーム
EUV露光装置・ウェハ検査ステージ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89984" y="1219200"/>
            <a:ext cx="3596640" cy="1117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189984" y="1219200"/>
            <a:ext cx="63500" cy="1117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42384" y="1320800"/>
            <a:ext cx="33934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航空・宇宙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42384" y="1676400"/>
            <a:ext cx="329184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42384" y="1752600"/>
            <a:ext cx="339344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衛星姿勢制御・月面探査機
JAXA共同開発・真空対応モータ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76768" y="1219200"/>
            <a:ext cx="3596640" cy="1117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76768" y="1219200"/>
            <a:ext cx="63500" cy="11176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9168" y="1320800"/>
            <a:ext cx="33934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先端医療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29168" y="1676400"/>
            <a:ext cx="329184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9168" y="1752600"/>
            <a:ext cx="339344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MRI対応手術ロボット・生検装置
非磁性・精密位置決めが必須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03200" y="2438400"/>
            <a:ext cx="3596640" cy="1117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03200" y="2438400"/>
            <a:ext cx="63500" cy="11176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5600" y="2540000"/>
            <a:ext cx="33934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防衛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5600" y="2895600"/>
            <a:ext cx="329184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5600" y="2971800"/>
            <a:ext cx="339344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自律偵察ロボット・無人搬送
電磁ノイズ低減・信頼性重視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189984" y="2438400"/>
            <a:ext cx="3596640" cy="1117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189984" y="2438400"/>
            <a:ext cx="63500" cy="11176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342384" y="2540000"/>
            <a:ext cx="33934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港湾・物流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42384" y="2895600"/>
            <a:ext cx="329184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342384" y="2971800"/>
            <a:ext cx="339344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屋外・不整地AMR
Mightyによる搬送・点検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76768" y="2438400"/>
            <a:ext cx="3596640" cy="1117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176768" y="2438400"/>
            <a:ext cx="63500" cy="11176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29168" y="2540000"/>
            <a:ext cx="33934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社会インフラ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329168" y="2895600"/>
            <a:ext cx="329184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29168" y="2971800"/>
            <a:ext cx="339344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施設巡回・災害対応
都市OSとの連携・ロボットインフラ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03200" y="3657600"/>
            <a:ext cx="3596640" cy="1117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03200" y="3657600"/>
            <a:ext cx="63500" cy="11176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55600" y="3759200"/>
            <a:ext cx="34137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次世代モビリティ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5600" y="4191000"/>
            <a:ext cx="341376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精密ステアリング制御
EV・自動運転との連携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924800" y="3657600"/>
            <a:ext cx="4023360" cy="1117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077200" y="3759200"/>
            <a:ext cx="3779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eiryo"/>
              </a:rPr>
              <a:t>日本政府の戦略分野
との高い親和性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03200" y="5897880"/>
            <a:ext cx="11704320" cy="457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04800" y="5966460"/>
            <a:ext cx="112166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A2332"/>
                </a:solidFill>
                <a:latin typeface="Meiryo"/>
              </a:rPr>
              <a:t>超高精度アクチュエータとロボティクス技術は、これら全ての市場で共通して必要とされる基盤技術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26592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どのように事業を拡大するのか</a:t>
            </a:r>
          </a:p>
        </p:txBody>
      </p:sp>
      <p:pic>
        <p:nvPicPr>
          <p:cNvPr id="4" name="Picture 3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03200" y="635000"/>
            <a:ext cx="5364480" cy="53492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03200" y="635000"/>
            <a:ext cx="63500" cy="53492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81000" y="736600"/>
            <a:ext cx="48768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A2332"/>
                </a:solidFill>
                <a:latin typeface="Meiryo"/>
              </a:rPr>
              <a:t>収益構造の転換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1000" y="1219200"/>
            <a:ext cx="4632960" cy="11176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1000" y="1219200"/>
            <a:ext cx="63500" cy="1117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1295400"/>
            <a:ext cx="414528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現在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414528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475569"/>
                </a:solidFill>
                <a:latin typeface="Meiryo"/>
              </a:rPr>
              <a:t>モータ事業が収益の中心
部品販売・量産対応
→ 安定した受注ベース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9680" y="2336800"/>
            <a:ext cx="762000" cy="127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761AE"/>
                </a:solidFill>
                <a:latin typeface="Meiryo"/>
              </a:rPr>
              <a:t>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1000" y="2438400"/>
            <a:ext cx="4632960" cy="11176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81000" y="2438400"/>
            <a:ext cx="63500" cy="11176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2514600"/>
            <a:ext cx="414528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移行期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2819400"/>
            <a:ext cx="414528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475569"/>
                </a:solidFill>
                <a:latin typeface="Meiryo"/>
              </a:rPr>
              <a:t>ロボット事業を第二の柱に
本体販売＋保守・監視サービス
→ サブスク型継続収益の構築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9680" y="3556000"/>
            <a:ext cx="762000" cy="127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761AE"/>
                </a:solidFill>
                <a:latin typeface="Meiryo"/>
              </a:rPr>
              <a:t>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1000" y="3657600"/>
            <a:ext cx="4632960" cy="11176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81000" y="3657600"/>
            <a:ext cx="63500" cy="11176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3733800"/>
            <a:ext cx="414528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A2332"/>
                </a:solidFill>
                <a:latin typeface="Meiryo"/>
              </a:rPr>
              <a:t>将来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" y="4038600"/>
            <a:ext cx="414528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475569"/>
                </a:solidFill>
                <a:latin typeface="Meiryo"/>
              </a:rPr>
              <a:t>ロボット事業が売上の約60%へ
運用サービス・ソフト収益が主軸
→ ストック型ビジネスへ転換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39840" y="635000"/>
            <a:ext cx="5608320" cy="53492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39840" y="635000"/>
            <a:ext cx="63500" cy="534924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1764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A2332"/>
                </a:solidFill>
                <a:latin typeface="Meiryo"/>
              </a:rPr>
              <a:t>ロボット事業の収益モデル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17640" y="1168400"/>
            <a:ext cx="5120640" cy="7620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17640" y="1168400"/>
            <a:ext cx="63500" cy="762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70040" y="1219200"/>
            <a:ext cx="24384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2332"/>
                </a:solidFill>
                <a:latin typeface="Meiryo"/>
              </a:rPr>
              <a:t>本体販売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70040" y="1549400"/>
            <a:ext cx="438912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Mighty-D4 / 新型D5
初期導入収益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17640" y="2032000"/>
            <a:ext cx="5120640" cy="7620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517640" y="2032000"/>
            <a:ext cx="63500" cy="762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70040" y="2082800"/>
            <a:ext cx="24384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2332"/>
                </a:solidFill>
                <a:latin typeface="Meiryo"/>
              </a:rPr>
              <a:t>保守・メンテナンス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70040" y="2413000"/>
            <a:ext cx="438912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定期点検・修理対応
継続収益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17640" y="2895600"/>
            <a:ext cx="5120640" cy="7620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517640" y="2895600"/>
            <a:ext cx="63500" cy="762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70040" y="2946400"/>
            <a:ext cx="24384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2332"/>
                </a:solidFill>
                <a:latin typeface="Meiryo"/>
              </a:rPr>
              <a:t>ソフトウェア
アップデート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70040" y="3276600"/>
            <a:ext cx="438912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機能追加・性能向上
サブスク収益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17640" y="3759200"/>
            <a:ext cx="5120640" cy="7620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517640" y="3759200"/>
            <a:ext cx="63500" cy="762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70040" y="3810000"/>
            <a:ext cx="24384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2332"/>
                </a:solidFill>
                <a:latin typeface="Meiryo"/>
              </a:rPr>
              <a:t>遠隔監視・
運用支援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0040" y="4140200"/>
            <a:ext cx="438912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24時間監視・オペレーション
高付加価値サービス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517640" y="4622800"/>
            <a:ext cx="5120640" cy="7620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517640" y="4622800"/>
            <a:ext cx="63500" cy="762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70040" y="4673600"/>
            <a:ext cx="24384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A2332"/>
                </a:solidFill>
                <a:latin typeface="Meiryo"/>
              </a:rPr>
              <a:t>機能追加
モジュール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70040" y="5003800"/>
            <a:ext cx="438912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475569"/>
                </a:solidFill>
                <a:latin typeface="Meiryo"/>
              </a:rPr>
              <a:t>センサー・アーム等の
オプション販売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03200" y="5623560"/>
            <a:ext cx="11704320" cy="533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04800" y="569214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Meiryo"/>
              </a:rPr>
              <a:t>現在はモータ事業が収益の中心  →  将来：ロボット事業が全体売上の約60%を占める構造へ転換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875</Words>
  <Application>Microsoft Office PowerPoint</Application>
  <PresentationFormat>ワイド画面</PresentationFormat>
  <Paragraphs>231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2" baseType="lpstr">
      <vt:lpstr>Meiryo</vt:lpstr>
      <vt:lpstr>Arial</vt:lpstr>
      <vt:lpstr>Calibri</vt:lpstr>
      <vt:lpstr>raleway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kou</dc:creator>
  <cp:keywords/>
  <dc:description>generated using python-pptx</dc:description>
  <cp:lastModifiedBy>Piezo Sonic K. Tada</cp:lastModifiedBy>
  <cp:revision>9</cp:revision>
  <dcterms:created xsi:type="dcterms:W3CDTF">2013-01-27T09:14:16Z</dcterms:created>
  <dcterms:modified xsi:type="dcterms:W3CDTF">2026-05-31T15:59:37Z</dcterms:modified>
  <cp:category/>
</cp:coreProperties>
</file>