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89000"/>
            <a:ext cx="76200" cy="39116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39800"/>
            <a:ext cx="60960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651000"/>
            <a:ext cx="60960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
　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489200"/>
            <a:ext cx="3556000" cy="25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641600"/>
            <a:ext cx="38100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3022600"/>
            <a:ext cx="431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代表取締役　多田 興平　／　2026年6月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3454400"/>
            <a:ext cx="2540000" cy="4826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1200" y="3454400"/>
            <a:ext cx="25400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Series A+  2〜2.5億円 調達中</a:t>
            </a:r>
          </a:p>
        </p:txBody>
      </p:sp>
      <p:pic>
        <p:nvPicPr>
          <p:cNvPr id="13" name="Picture 12" descr="cover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685800"/>
            <a:ext cx="5364480" cy="2606040"/>
          </a:xfrm>
          <a:prstGeom prst="rect">
            <a:avLst/>
          </a:prstGeom>
        </p:spPr>
      </p:pic>
      <p:pic>
        <p:nvPicPr>
          <p:cNvPr id="14" name="Picture 13" descr="mighty_photo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368040"/>
            <a:ext cx="536448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エグゼクティブサマリー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608320" cy="3810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14400"/>
            <a:ext cx="5608320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フィジカルAIの時代が来る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世界AIロボット市場は2031年に$941億（CAGR 26.8%）へ急拡大。
AIが現実世界で働くための実行技術が次の巨大市場。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99200" y="63500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299200" y="635000"/>
            <a:ext cx="5608320" cy="3810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99200" y="914400"/>
            <a:ext cx="5608320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51600" y="68580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最大のボトルネック＝アクチュエータ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51600" y="109220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認識・判断技術は急進化。しかし実行技術（筋肉）だけが遅れている。
ここにPiezo Sonicの勝機がある。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3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03200" y="3241040"/>
            <a:ext cx="5608320" cy="3810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03200" y="3520440"/>
            <a:ext cx="5608320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5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世界唯一の垂直統合企業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5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超音波モータ自社開発×AMR（Mighty）両立は世界唯一。
モータ212社・Mighty 12社の実績。研究歴28年。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9200" y="3241040"/>
            <a:ext cx="5608320" cy="246888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99200" y="3241040"/>
            <a:ext cx="5608320" cy="3810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99200" y="3520440"/>
            <a:ext cx="5608320" cy="1270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1600" y="3291840"/>
            <a:ext cx="54051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④ シリーズA+  2〜2.5億円 調達中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1600" y="3698240"/>
            <a:ext cx="5405120" cy="191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プレバリュエーション11億円。真空モータ・量産Mighty-D5・
海外展開に充当。IPO目標：売上140億円・評価額250億円。</a:t>
            </a:r>
          </a:p>
        </p:txBody>
      </p:sp>
      <p:pic>
        <p:nvPicPr>
          <p:cNvPr id="26" name="Picture 25" descr="p02_overview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080" y="3429000"/>
            <a:ext cx="2926080" cy="1714500"/>
          </a:xfrm>
          <a:prstGeom prst="rect">
            <a:avLst/>
          </a:prstGeom>
        </p:spPr>
      </p:pic>
      <p:pic>
        <p:nvPicPr>
          <p:cNvPr id="27" name="Picture 26" descr="p02_overview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2080" y="5280660"/>
            <a:ext cx="2926080" cy="8915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AI革命の次に訪れるもの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36448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56921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000" y="736600"/>
            <a:ext cx="487680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生成AIは「考える力」を得た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0" y="1143000"/>
            <a:ext cx="4876800" cy="165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✓  文章を理解し、推論し、計画を立案できる
✓  複雑な問題を解決できる
✓  知的作業の多くをAIが担えるようになっている
── しかし、社会はまだ根本的に変わっていない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2946400"/>
            <a:ext cx="463296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1000" y="3073400"/>
            <a:ext cx="4876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6A34"/>
                </a:solidFill>
                <a:latin typeface="Meiryo"/>
              </a:rPr>
              <a:t>なぜか？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1000" y="3454400"/>
            <a:ext cx="487680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1A2332"/>
                </a:solidFill>
                <a:latin typeface="Meiryo"/>
              </a:rPr>
              <a:t>AIは考えることはできても
現実世界で"行動"することができないから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08320" y="3017520"/>
            <a:ext cx="609600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1761AE"/>
                </a:solidFill>
                <a:latin typeface="Meiryo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39840" y="635000"/>
            <a:ext cx="5608320" cy="569214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39840" y="635000"/>
            <a:ext cx="63500" cy="569214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764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AIにはまだできないこと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7640" y="11684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物流を行うこと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7640" y="16256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設備を点検すること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7640" y="20828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危険な場所で作業すること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7640" y="25400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高齢者の生活を支援すること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7640" y="2997200"/>
            <a:ext cx="512064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✗  工場ラインで組み立てること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39840" y="5006340"/>
            <a:ext cx="5608320" cy="685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41440" y="5057140"/>
            <a:ext cx="536448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「考える力」→「行動する力」へ変換する技術
それが次の巨大市場になる</a:t>
            </a:r>
          </a:p>
        </p:txBody>
      </p:sp>
      <p:pic>
        <p:nvPicPr>
          <p:cNvPr id="24" name="Picture 23" descr="p03_popu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692140"/>
            <a:ext cx="6096000" cy="889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フィジカルAI市場が立ち上がる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aa647207afb17fc3dc68c7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フィジカルAI最大のボトルネック：アクチュエータ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15a872079ded1331c1b0be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コア技術：ピエゾソニックモータとは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1170432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電磁力を使わない革新的なモータ ― 圧電セラミックと摩擦力で回転（特許取得済）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320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560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小型・軽量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560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560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コイル・磁石・鉄芯不要
非磁性化が可能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0464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0464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5704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高トルク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704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5704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DCモータの5倍以上の力
ダイレクト駆動を実現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06080" y="9652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06080" y="965200"/>
            <a:ext cx="63500" cy="1143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58480" y="10668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超精密位置決め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158480" y="13970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58480" y="14732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0.025°以下の高精度
バックラッシュゼロ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320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560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磁場環境対応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560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560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MRI・真空・宇宙環境でも動作
非磁性材料のみで構成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0464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04640" y="2209800"/>
            <a:ext cx="63500" cy="1143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25704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5704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5704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通電なしで完全静止
エネルギー効率が飛躍的に高い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006080" y="2209800"/>
            <a:ext cx="3657600" cy="1143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6080" y="2209800"/>
            <a:ext cx="63500" cy="1143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58480" y="2311400"/>
            <a:ext cx="3454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静音性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58480" y="2641600"/>
            <a:ext cx="3352800" cy="127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8480" y="2717800"/>
            <a:ext cx="3454400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動作音が極めて静か
精密環境・医療現場に最適</a:t>
            </a:r>
          </a:p>
        </p:txBody>
      </p:sp>
      <p:pic>
        <p:nvPicPr>
          <p:cNvPr id="37" name="Picture 36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5623560"/>
            <a:ext cx="3169920" cy="1041400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203200" y="596646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3200" y="5966460"/>
            <a:ext cx="548640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Meiryo"/>
              </a:rPr>
              <a:t>🚀 JAXA 開発事業採択 ／ 特許取得済</a:t>
            </a:r>
          </a:p>
        </p:txBody>
      </p:sp>
      <p:pic>
        <p:nvPicPr>
          <p:cNvPr id="40" name="Picture 39" descr="p06_motor_stru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040" y="3291840"/>
            <a:ext cx="438912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実証済みの精度：世界最高水準クラスを量産で実現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99b4720798c67f458ede9b8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なぜ0.00001°がPhysical AIに必要なのか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7b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3200" y="584200"/>
            <a:ext cx="11704320" cy="304800"/>
          </a:xfrm>
          <a:prstGeom prst="rect">
            <a:avLst/>
          </a:prstGeom>
          <a:solidFill>
            <a:srgbClr val="EBF3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04800" y="609600"/>
            <a:ext cx="1146048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761AE"/>
                </a:solidFill>
                <a:latin typeface="Meiryo"/>
              </a:rPr>
              <a:t>フィジカルAI　→　アクチュエータ（実行技術）　→　精度が高いほど、AIは人間のように動ける</a:t>
            </a:r>
          </a:p>
        </p:txBody>
      </p:sp>
      <p:pic>
        <p:nvPicPr>
          <p:cNvPr id="8" name="Picture 7" descr="p07b_precision_wh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939800"/>
            <a:ext cx="117856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なぜPiezo Sonicが勝てるのか ── 28年の研究蓄積という参入障壁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266872079e6fabd892890f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Mighty ── 実社会でAIを動かす実証プラットフォーム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mighty_photo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635000"/>
            <a:ext cx="5364480" cy="28803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36169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9" name="Rectangle 8"/>
          <p:cNvSpPr/>
          <p:nvPr/>
        </p:nvSpPr>
        <p:spPr>
          <a:xfrm>
            <a:off x="1960880" y="36169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86280" y="36169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39217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60880" y="39217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86280" y="39217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42265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60880" y="42265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86280" y="42265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45313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60880" y="45313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986280" y="45313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屋内外・不整地・湿潤路面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4836160"/>
            <a:ext cx="17068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60880" y="4836160"/>
            <a:ext cx="3413760" cy="2794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986280" y="4836160"/>
            <a:ext cx="34137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0" y="635000"/>
            <a:ext cx="5852160" cy="812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48400" y="685800"/>
            <a:ext cx="536448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Mightyは「搬送ロボット」ではない
AIが現実世界で働くための実証プラットフォーム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96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23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工場・倉庫搬送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23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搬送・ピッキング支援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0" y="15748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144000" y="15748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271000" y="16510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施設巡回・点検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71000" y="19812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プラント・建設現場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96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096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23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屋外圃場・農業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23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作物観察・農薬散布支援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144000" y="25146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144000" y="25146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71000" y="25908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導水路検査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71000" y="29210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ジオ・サーチ社と実証中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096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096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3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空港内搬送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3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JALカーゴで検討中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144000" y="3454400"/>
            <a:ext cx="2804160" cy="838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144000" y="3454400"/>
            <a:ext cx="63500" cy="838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271000" y="3530600"/>
            <a:ext cx="26263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2332"/>
                </a:solidFill>
                <a:latin typeface="Meiryo"/>
              </a:rPr>
              <a:t>施設内搬送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271000" y="3860800"/>
            <a:ext cx="262636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大日本印刷で検討中</a:t>
            </a:r>
          </a:p>
        </p:txBody>
      </p:sp>
      <p:pic>
        <p:nvPicPr>
          <p:cNvPr id="53" name="Picture 52" descr="p09_mighty_outdo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251960"/>
            <a:ext cx="585216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垂直統合の循環モデル ── 世界唯一の競争優位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10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69b47207b07958e15f9d2d9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ターゲット市場と規模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33c0720788420328c429768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競合比較 ── モータ・AMRともに代替困難な領域を確保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12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【超音波モータ比較】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166878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8600" y="1016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9" name="Rectangle 8"/>
          <p:cNvSpPr/>
          <p:nvPr/>
        </p:nvSpPr>
        <p:spPr>
          <a:xfrm>
            <a:off x="1910080" y="990600"/>
            <a:ext cx="1181100" cy="330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354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ピエゾソニック
モータ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92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1546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ステッピング
モータ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84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738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DCモータ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567680" y="990600"/>
            <a:ext cx="1181100" cy="330200"/>
          </a:xfrm>
          <a:prstGeom prst="rect">
            <a:avLst/>
          </a:prstGeom>
          <a:solidFill>
            <a:srgbClr val="475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93080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他社超音波
モータ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200" y="13208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8600" y="13462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位置決め精度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100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9354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±0.045°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92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546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±0.36°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484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738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 ±1.0°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67680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593080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±0.09°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16510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28600" y="16764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磁場環境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10080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354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92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546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484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738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567680" y="16510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593080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3200" y="19812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28600" y="20066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待機電力ゼロ保持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9100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9354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292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1546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484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738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67680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593080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3200" y="2311400"/>
            <a:ext cx="166878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28600" y="23368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寿命（間欠）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910080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9354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 6,000h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292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1546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○ 5,000h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484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3738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◎ 10,000h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67680" y="23114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593080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 1,500h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200" y="2641600"/>
            <a:ext cx="166878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228600" y="2667000"/>
            <a:ext cx="163068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真空対応</a:t>
            </a:r>
          </a:p>
        </p:txBody>
      </p:sp>
      <p:sp>
        <p:nvSpPr>
          <p:cNvPr id="59" name="Rectangle 58"/>
          <p:cNvSpPr/>
          <p:nvPr/>
        </p:nvSpPr>
        <p:spPr>
          <a:xfrm>
            <a:off x="19100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9354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1761AE"/>
                </a:solidFill>
                <a:latin typeface="Meiryo"/>
              </a:rPr>
              <a:t>◎（開発中）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292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1546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3484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43738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567680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593080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【AMR競合比較（Mighty）】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71359" y="990600"/>
            <a:ext cx="215646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096759" y="1016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評価項目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265919" y="990600"/>
            <a:ext cx="1181100" cy="330200"/>
          </a:xfrm>
          <a:prstGeom prst="rect">
            <a:avLst/>
          </a:prstGeom>
          <a:solidFill>
            <a:srgbClr val="1761AE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92913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Mighty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485119" y="990600"/>
            <a:ext cx="1181100" cy="330200"/>
          </a:xfrm>
          <a:prstGeom prst="rect">
            <a:avLst/>
          </a:prstGeom>
          <a:solidFill>
            <a:srgbClr val="475569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0510519" y="1016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Meiryo"/>
              </a:rPr>
              <a:t>一般AMR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71359" y="13208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096759" y="1346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屋外・不整地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265919" y="1320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2913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0485119" y="13208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10510519" y="1346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71359" y="16510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096759" y="16764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湿潤路面</a:t>
            </a:r>
          </a:p>
        </p:txBody>
      </p:sp>
      <p:sp>
        <p:nvSpPr>
          <p:cNvPr id="82" name="Rectangle 81"/>
          <p:cNvSpPr/>
          <p:nvPr/>
        </p:nvSpPr>
        <p:spPr>
          <a:xfrm>
            <a:off x="92659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2913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0485119" y="16510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10510519" y="16764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71359" y="19812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096759" y="20066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超音波モータ</a:t>
            </a:r>
          </a:p>
        </p:txBody>
      </p:sp>
      <p:sp>
        <p:nvSpPr>
          <p:cNvPr id="88" name="Rectangle 87"/>
          <p:cNvSpPr/>
          <p:nvPr/>
        </p:nvSpPr>
        <p:spPr>
          <a:xfrm>
            <a:off x="9265919" y="19812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2913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0485119" y="19812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10510519" y="20066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×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71359" y="23114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096759" y="23368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純国産</a:t>
            </a:r>
          </a:p>
        </p:txBody>
      </p:sp>
      <p:sp>
        <p:nvSpPr>
          <p:cNvPr id="94" name="Rectangle 93"/>
          <p:cNvSpPr/>
          <p:nvPr/>
        </p:nvSpPr>
        <p:spPr>
          <a:xfrm>
            <a:off x="92659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2913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0485119" y="23114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10510519" y="23368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多くは海外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071359" y="2641600"/>
            <a:ext cx="215646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096759" y="26670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静音・低ノイズ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9265919" y="26416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92913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0485119" y="2641600"/>
            <a:ext cx="1181100" cy="330200"/>
          </a:xfrm>
          <a:prstGeom prst="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10510519" y="26670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071359" y="2971800"/>
            <a:ext cx="215646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096759" y="2997200"/>
            <a:ext cx="21183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カスタム対応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92659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92913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FFFFFF"/>
                </a:solidFill>
                <a:latin typeface="Meiryo"/>
              </a:rPr>
              <a:t>◎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0485119" y="2971800"/>
            <a:ext cx="1181100" cy="3302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10510519" y="2997200"/>
            <a:ext cx="1143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1A2332"/>
                </a:solidFill>
                <a:latin typeface="Meiryo"/>
              </a:rPr>
              <a:t>△</a:t>
            </a:r>
          </a:p>
        </p:txBody>
      </p:sp>
      <p:pic>
        <p:nvPicPr>
          <p:cNvPr id="110" name="Picture 109" descr="mighty_am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359" y="3403600"/>
            <a:ext cx="4632960" cy="2331720"/>
          </a:xfrm>
          <a:prstGeom prst="rect">
            <a:avLst/>
          </a:prstGeom>
        </p:spPr>
      </p:pic>
      <p:sp>
        <p:nvSpPr>
          <p:cNvPr id="111" name="Rounded Rectangle 110"/>
          <p:cNvSpPr/>
          <p:nvPr/>
        </p:nvSpPr>
        <p:spPr>
          <a:xfrm>
            <a:off x="203200" y="5966460"/>
            <a:ext cx="11704320" cy="4318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355600" y="596646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両製品とも「競合が参入困難な領域」で差別化 ── 置き換えではなくアップグレード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なぜ今か ── 3つの構造変化が同時進行している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13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60400"/>
            <a:ext cx="36576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939800"/>
            <a:ext cx="365760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① 労働力不足が限界に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2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日本の就業者：2030年までに約10%減少
• 製造・物流・農業の現場は人手確保が限界
• ロボット化は「あればいい」
　→「なければ事業継続不可」へ
• 政府のロボット化支援が拡大（経産省・農水省）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4353560"/>
            <a:ext cx="365760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4226560"/>
            <a:ext cx="36576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794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ロボット・自動化への需要は構造的に増大し続ける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56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165600" y="660400"/>
            <a:ext cx="36576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65600" y="939800"/>
            <a:ext cx="365760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926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② AMR市場が急拡大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26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AMR世界市場：2025年前年比+17.7%増
• 2030年に世界138万台・市場規模9,000億円超
　（矢野経済研究所）
• 屋外・不整地対応AMRは競合が極めて少ない
• 国産ドローン・ロボット需要増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65600" y="4353560"/>
            <a:ext cx="365760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165600" y="4226560"/>
            <a:ext cx="36576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418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物流ロボ国内市場：2030年に1,238億円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8000" y="660400"/>
            <a:ext cx="3657600" cy="425196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128000" y="660400"/>
            <a:ext cx="3657600" cy="406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28000" y="939800"/>
            <a:ext cx="365760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55000" y="723900"/>
            <a:ext cx="34798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Meiryo"/>
              </a:rPr>
              <a:t>③ 超音波モータ需要が急増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55000" y="1168400"/>
            <a:ext cx="347980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圧電アクチュエータ市場：CAGR 8〜9%
　（2024〜2032年）
• 空撮・光学：CAGR 16.3%
• 手術ロボット：CAGR 14.7%
• 医療・半導体・宇宙で採用拡大
• 欧米医療機器メーカーからの引き合い増加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28000" y="4353560"/>
            <a:ext cx="365760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128000" y="4226560"/>
            <a:ext cx="3657600" cy="1778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04200" y="4378960"/>
            <a:ext cx="3530600" cy="482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Meiryo"/>
              </a:rPr>
              <a:t>高付加価値モータ 世界展開フェーズへ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200" y="5692140"/>
            <a:ext cx="11704320" cy="660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5600" y="5760720"/>
            <a:ext cx="1121664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既存株主：神田工業（13%）・肥銀キャピタル（3.3%）・長瀬産業（5.5%）・ファクテム（9.1%）
受賞：CES2022 / CEATEC2022グランプリ / 中小企業庁「はばたく300社（2025）」授賞 / インパクトスタートアップ協会正会員</a:t>
            </a:r>
          </a:p>
        </p:txBody>
      </p:sp>
      <p:pic>
        <p:nvPicPr>
          <p:cNvPr id="32" name="Picture 31" descr="p13_robot_sc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4732020"/>
            <a:ext cx="3535679" cy="990600"/>
          </a:xfrm>
          <a:prstGeom prst="rect">
            <a:avLst/>
          </a:prstGeom>
        </p:spPr>
      </p:pic>
      <p:pic>
        <p:nvPicPr>
          <p:cNvPr id="33" name="Picture 32" descr="p13_mighty_seri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4732020"/>
            <a:ext cx="3535679" cy="990600"/>
          </a:xfrm>
          <a:prstGeom prst="rect">
            <a:avLst/>
          </a:prstGeom>
        </p:spPr>
      </p:pic>
      <p:pic>
        <p:nvPicPr>
          <p:cNvPr id="34" name="Picture 33" descr="p13_future_facto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4732020"/>
            <a:ext cx="3535679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ビジネスモデル ── 2本柱からサブスク型収益構造へ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14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03200" y="635000"/>
            <a:ext cx="5486400" cy="406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03200" y="863600"/>
            <a:ext cx="5486400" cy="177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020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① 超音波モータ事業（現在の主力）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60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部品販売・カスタム開発・量産対応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60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コントローラ一体型ソリューション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600" y="22098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採用実績：212社以上（2026年3月）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60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主要顧客：医療機器・精密計測・空撮・宇宙・研究機関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560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61AE"/>
                </a:solidFill>
                <a:latin typeface="Meiryo"/>
              </a:rPr>
              <a:t>→ 現在の収益の中心　安定した受注ベース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61760" y="635000"/>
            <a:ext cx="5486400" cy="48006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61760" y="635000"/>
            <a:ext cx="5486400" cy="406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61760" y="863600"/>
            <a:ext cx="5486400" cy="177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8760" y="685800"/>
            <a:ext cx="524256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Meiryo"/>
              </a:rPr>
              <a:t>② ロボット開発事業（第二の成長エンジン）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9560" y="11430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本体販売（Mighty-D4 / 新型D5）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39560" y="1498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保守・メンテ・ソフトウェアアップデート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39560" y="18542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75569"/>
                </a:solidFill>
                <a:latin typeface="Meiryo"/>
              </a:rPr>
              <a:t>• 遠隔監視・運用支援・機能追加モジュール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39560" y="25654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採用実績：12社（工場・倉庫・ゼネコン等）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39560" y="3276600"/>
            <a:ext cx="49987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2176C7"/>
                </a:solidFill>
                <a:latin typeface="Meiryo"/>
              </a:rPr>
              <a:t>→ サブスクリプション型の継続収益を構築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03200" y="5623560"/>
            <a:ext cx="11704320" cy="533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5600" y="569214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現在：モータ事業が収益の中心  →  将来：ロボット事業が全体売上の約60%を占める構造へ転換</a:t>
            </a:r>
          </a:p>
        </p:txBody>
      </p:sp>
      <p:pic>
        <p:nvPicPr>
          <p:cNvPr id="26" name="Picture 25" descr="p14_nearmap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623560"/>
            <a:ext cx="5486400" cy="711200"/>
          </a:xfrm>
          <a:prstGeom prst="rect">
            <a:avLst/>
          </a:prstGeom>
        </p:spPr>
      </p:pic>
      <p:pic>
        <p:nvPicPr>
          <p:cNvPr id="27" name="Picture 26" descr="p14_nearma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5623560"/>
            <a:ext cx="5486400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トラクション ── 実績が証明する技術力と市場適合性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15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212社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モータ採用実績
（2026年3月）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29280" y="635000"/>
            <a:ext cx="2682240" cy="9144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2928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12社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928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Mighty導入実績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55360" y="635000"/>
            <a:ext cx="2682240" cy="9144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5536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28年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5536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超音波モータ
研究歴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81440" y="635000"/>
            <a:ext cx="2682240" cy="9144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81440" y="711200"/>
            <a:ext cx="26822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Meiryo"/>
              </a:rPr>
              <a:t>9件+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1440" y="1168400"/>
            <a:ext cx="268224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FFFFFF"/>
                </a:solidFill>
                <a:latin typeface="Meiryo"/>
              </a:rPr>
              <a:t>主要受賞・
認定実績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200" y="2606040"/>
            <a:ext cx="1170432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代表的な採用実績・直近パイプライン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3200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03200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03200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9400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Nearmap
（空撮）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9400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量産採用済
0.00001°精度を実運用で実証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44064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2544064" y="3017520"/>
            <a:ext cx="2170176" cy="355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544064" y="3271520"/>
            <a:ext cx="2170176" cy="127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620264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根本杏林堂
iRadimed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20264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MRI対応医療機器 量産検討中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84928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4884928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884928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961128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ジオ・サーチ
（道路検査）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61128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PoC完了
Mighty地中レーダー型 受注目前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225792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225792" y="3017520"/>
            <a:ext cx="2170176" cy="3556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225792" y="3271520"/>
            <a:ext cx="2170176" cy="1270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01992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ゼネコン
複数社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01992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PoC中
インフラ点検・建設現場管理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66656" y="3017520"/>
            <a:ext cx="2170176" cy="10160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566656" y="3017520"/>
            <a:ext cx="2170176" cy="3556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66656" y="3271520"/>
            <a:ext cx="2170176" cy="1270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42856" y="3068320"/>
            <a:ext cx="20431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Meiryo"/>
              </a:rPr>
              <a:t>JALカーゴ
大日本印刷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42856" y="3449320"/>
            <a:ext cx="2043176" cy="53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予算調整中
空港内搬送・施設内搬送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3200" y="4937760"/>
            <a:ext cx="11704320" cy="279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54000" y="4937760"/>
            <a:ext cx="6096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受賞・認定実績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3200" y="5417820"/>
            <a:ext cx="11704320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2332"/>
                </a:solidFill>
                <a:latin typeface="Meiryo"/>
              </a:rPr>
              <a:t>CES2022 Innovation Awards  ／  CEATEC AWARD 2022 グランプリ  ／  グッドデザイン賞  ／  東京都ASAC大賞
中小企業庁「はばたく中小企業・小規模事業者300社（2025）」授賞（経産省 年間300社のみ選出）  ／  インパクトスタートアップ協会正会員  ／  JAXA RPF9採択</a:t>
            </a:r>
          </a:p>
        </p:txBody>
      </p:sp>
      <p:pic>
        <p:nvPicPr>
          <p:cNvPr id="47" name="Picture 46" descr="p15_usecas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0" y="960120"/>
            <a:ext cx="3169920" cy="1645920"/>
          </a:xfrm>
          <a:prstGeom prst="rect">
            <a:avLst/>
          </a:prstGeom>
        </p:spPr>
      </p:pic>
      <p:pic>
        <p:nvPicPr>
          <p:cNvPr id="48" name="Picture 47" descr="p15_usecas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2743200"/>
            <a:ext cx="3169920" cy="1645920"/>
          </a:xfrm>
          <a:prstGeom prst="rect">
            <a:avLst/>
          </a:prstGeom>
        </p:spPr>
      </p:pic>
      <p:pic>
        <p:nvPicPr>
          <p:cNvPr id="49" name="Picture 48" descr="p15_usecas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4526280"/>
            <a:ext cx="3169920" cy="16459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Meiryo"/>
              </a:rPr>
              <a:t>財務サマリー・成長ロードマップ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>
                <a:solidFill>
                  <a:srgbClr val="FFFFFF"/>
                </a:solidFill>
                <a:latin typeface="Meiryo"/>
              </a:rPr>
              <a:t>16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pic>
        <p:nvPicPr>
          <p:cNvPr id="6" name="Picture 5" descr="file_00000000c6fc7207b2acdcf31a8441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584200"/>
            <a:ext cx="11988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シリーズA+ 調達概要とチーム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17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6583680" cy="2743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35000"/>
            <a:ext cx="63500" cy="2743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team_tad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914400" cy="119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20800" y="736600"/>
            <a:ext cx="512064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代表取締役  多田 興平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0800" y="1143000"/>
            <a:ext cx="512064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1975年神奈川県生まれ。中央大学大学院理工学研究科修了。
JAXAとの共同研究で月面探査ロボット用モータ開発に携わる。
超音波モータメーカー（新生工業）技術・開発部長を歴任。
2017年Piezo Sonic設立・代表取締役就任。
超音波モータ研究歴28年以上。情報経営イノベーション専門職大学 客員教員。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320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3200" y="3616960"/>
            <a:ext cx="63500" cy="914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020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CFO  土屋 敬悟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20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アクセンチュア・金融系コンサル出身。
Velant Inc.取締役副社長。米国MBA。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5872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458720" y="3616960"/>
            <a:ext cx="63500" cy="914400"/>
          </a:xfrm>
          <a:prstGeom prst="rect">
            <a:avLst/>
          </a:prstGeom>
          <a:solidFill>
            <a:srgbClr val="94A2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8572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高島 一郎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8572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神田工業株式会社 代表取締役。
製造戦略担当。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14240" y="3616960"/>
            <a:ext cx="2170176" cy="914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14240" y="3616960"/>
            <a:ext cx="63500" cy="914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41240" y="3693160"/>
            <a:ext cx="1992376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社外取締役  田島 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41240" y="3997960"/>
            <a:ext cx="1992376" cy="50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肥銀キャピタル株式会社 代表取締役。
東京大学工学部卒。市場戦略担当。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71359" y="635000"/>
            <a:ext cx="4876800" cy="5486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23759" y="762000"/>
            <a:ext cx="463296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2332"/>
                </a:solidFill>
                <a:latin typeface="Meiryo"/>
              </a:rPr>
              <a:t>資本構成・戦略パートナー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72959" y="11684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172959" y="1168400"/>
            <a:ext cx="63500" cy="584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25359" y="12192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多田 興平（代表）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07599" y="11938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69%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172959" y="18288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72959" y="18288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25359" y="18796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神田工業株式会社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07599" y="18542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13%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25359" y="21590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製造パートナー・量産体制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172959" y="24892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172959" y="24892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25359" y="25400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株式会社ファクテム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07599" y="25146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9.1%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25359" y="28194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事業連携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72959" y="31496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7172959" y="31496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25359" y="32004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長瀬産業株式会社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07599" y="31750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5.5%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25359" y="34798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販路拡大・グローバル展開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72959" y="3810000"/>
            <a:ext cx="4389120" cy="58420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172959" y="3810000"/>
            <a:ext cx="63500" cy="584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325359" y="3860800"/>
            <a:ext cx="268224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肥銀キャピタル株式会社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07599" y="3835400"/>
            <a:ext cx="12192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61AE"/>
                </a:solidFill>
                <a:latin typeface="Meiryo"/>
              </a:rPr>
              <a:t>3.3%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25359" y="4140200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地域金融・投資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23759" y="5760720"/>
            <a:ext cx="463296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6A34"/>
                </a:solidFill>
                <a:latin typeface="Meiryo"/>
              </a:rPr>
              <a:t>現在18名（2026年5月）</a:t>
            </a:r>
          </a:p>
        </p:txBody>
      </p:sp>
      <p:pic>
        <p:nvPicPr>
          <p:cNvPr id="50" name="Picture 49" descr="p17_or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359" y="3566160"/>
            <a:ext cx="2438400" cy="1508760"/>
          </a:xfrm>
          <a:prstGeom prst="rect">
            <a:avLst/>
          </a:prstGeom>
        </p:spPr>
      </p:pic>
      <p:pic>
        <p:nvPicPr>
          <p:cNvPr id="51" name="Picture 50" descr="p17_or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680" y="3566160"/>
            <a:ext cx="2316480" cy="150876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調達資金の使途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18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35000"/>
            <a:ext cx="11704320" cy="6096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3200" y="660400"/>
            <a:ext cx="11704320" cy="3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Meiryo"/>
              </a:rPr>
              <a:t>シリーズA+：2〜2.5億円  ／  プレバリュエーション：11億円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200" y="1016000"/>
            <a:ext cx="11704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Meiryo"/>
              </a:rPr>
              <a:t>目的：技術検証を終えたピエゾソニックモータとMightyの新製品開発・量産対応を実現させる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320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03200" y="2331720"/>
            <a:ext cx="2682240" cy="558800"/>
          </a:xfrm>
          <a:prstGeom prst="round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03200" y="2763520"/>
            <a:ext cx="2682240" cy="152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480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① コア技術開発
1億円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真空環境用モータ：3,000万円
• 大型高トルクモータ：2,500万円
• Mighty量産新型D5開発：4,500万円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2928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129280" y="2331720"/>
            <a:ext cx="2682240" cy="558800"/>
          </a:xfrm>
          <a:prstGeom prst="round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129280" y="2763520"/>
            <a:ext cx="2682240" cy="1524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3088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② 人材・体制強化
6,000〜8,000万円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3088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開発・量産エンジニア増強
• DXサポート人員
• 品質・量産立ち上げ人員
• 営業人員増強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5536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055360" y="2331720"/>
            <a:ext cx="2682240" cy="558800"/>
          </a:xfrm>
          <a:prstGeom prst="round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55360" y="2763520"/>
            <a:ext cx="2682240" cy="1524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5696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③ 海外展開・事業化
5,000〜7,000万円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5696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海外販路開拓・認証取得
• 試験量産・事業化準備
• 量産治具・試験設備
• 品質保証体制構築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81440" y="2331720"/>
            <a:ext cx="2682240" cy="301752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981440" y="2331720"/>
            <a:ext cx="268224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981440" y="2763520"/>
            <a:ext cx="2682240" cy="1524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83040" y="2407920"/>
            <a:ext cx="2504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Meiryo"/>
              </a:rPr>
              <a:t>④ バッファ
3,000〜5,000万円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83040" y="2992120"/>
            <a:ext cx="2504440" cy="228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• 想定外の立ち上げ遅延対応
• 大口案件前倒し対応
• リスクヘッジ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03200" y="5760720"/>
            <a:ext cx="11704320" cy="5334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1761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5600" y="5829300"/>
            <a:ext cx="11216640" cy="431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1A2332"/>
                </a:solidFill>
                <a:latin typeface="Meiryo"/>
              </a:rPr>
              <a:t>調達目標：超音波モータ量産顧客1社獲得  ／  Mighty継続開発顧客2社獲得</a:t>
            </a:r>
          </a:p>
        </p:txBody>
      </p:sp>
      <p:pic>
        <p:nvPicPr>
          <p:cNvPr id="31" name="Picture 30" descr="p18_r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760720"/>
            <a:ext cx="2438400" cy="736600"/>
          </a:xfrm>
          <a:prstGeom prst="rect">
            <a:avLst/>
          </a:prstGeom>
        </p:spPr>
      </p:pic>
      <p:pic>
        <p:nvPicPr>
          <p:cNvPr id="32" name="Picture 31" descr="p18_future_robo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920" y="5760720"/>
            <a:ext cx="2438400" cy="736600"/>
          </a:xfrm>
          <a:prstGeom prst="rect">
            <a:avLst/>
          </a:prstGeom>
        </p:spPr>
      </p:pic>
      <p:pic>
        <p:nvPicPr>
          <p:cNvPr id="33" name="Picture 32" descr="p18_future_spa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5760720"/>
            <a:ext cx="2438400" cy="736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受賞・認定実績 ── 技術力・社会的信頼性の証明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19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03200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3200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0200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CES 2022
Innovation Awards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200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世界最大の家電見本市
国際的な技術革新の証明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77792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77792" y="6604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04792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CEATEC AWARD 2022
SU部門 グランプリ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4792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アジア最大級IT・エレクトロニクス展
スタートアップ部門最高賞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2384" y="6604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2384" y="6604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9384" y="7366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グッドデザイン賞
（2019）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9384" y="14478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日本デザイン振興会主催
製品の革新性を評価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03200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03200" y="19812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30200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 ASAC 第9期
大賞（2020）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0200" y="27686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東京都スタートアップ
加速化支援 最高賞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77792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177792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04792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大田区 新製品・新技術
コンクール 最優秀賞（2021）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52384" y="19812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52384" y="1981200"/>
            <a:ext cx="63500" cy="1219200"/>
          </a:xfrm>
          <a:prstGeom prst="rect">
            <a:avLst/>
          </a:prstGeom>
          <a:solidFill>
            <a:srgbClr val="4A9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9384" y="20574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東京都ベンチャー
技術大賞 特別賞（2022）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3200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03200" y="3302000"/>
            <a:ext cx="63500" cy="12192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30200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JAXA RPF9
採択（2023）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0200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JAXAロボット探査プログラム
宇宙応用技術として採択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77792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177792" y="3302000"/>
            <a:ext cx="63500" cy="1219200"/>
          </a:xfrm>
          <a:prstGeom prst="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04792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中小企業庁
はばたく中小企業・
小規模事業者300社（2025）
授賞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04792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経産省が年間わずか300社のみ選出
全国から選ばれた優良中小企業
授賞式参加済み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152384" y="3302000"/>
            <a:ext cx="3535679" cy="1219200"/>
          </a:xfrm>
          <a:prstGeom prst="round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152384" y="3302000"/>
            <a:ext cx="63500" cy="12192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79384" y="3378200"/>
            <a:ext cx="3357879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2332"/>
                </a:solidFill>
                <a:latin typeface="Meiryo"/>
              </a:rPr>
              <a:t>インパクトスタートアップ協会
正会員（2025）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79384" y="4089400"/>
            <a:ext cx="3357879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75569"/>
                </a:solidFill>
                <a:latin typeface="Meiryo"/>
              </a:rPr>
              <a:t>社会課題解決型
スタートアップとして認定</a:t>
            </a:r>
          </a:p>
        </p:txBody>
      </p:sp>
      <p:pic>
        <p:nvPicPr>
          <p:cNvPr id="40" name="Picture 39" descr="p19_awar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5760720"/>
            <a:ext cx="3535679" cy="711200"/>
          </a:xfrm>
          <a:prstGeom prst="rect">
            <a:avLst/>
          </a:prstGeom>
        </p:spPr>
      </p:pic>
      <p:pic>
        <p:nvPicPr>
          <p:cNvPr id="41" name="Picture 40" descr="p19_award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5760720"/>
            <a:ext cx="3535679" cy="711200"/>
          </a:xfrm>
          <a:prstGeom prst="rect">
            <a:avLst/>
          </a:prstGeom>
        </p:spPr>
      </p:pic>
      <p:pic>
        <p:nvPicPr>
          <p:cNvPr id="42" name="Picture 41" descr="p19_motor_graph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640" y="5760720"/>
            <a:ext cx="3535679" cy="711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60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04000"/>
            <a:ext cx="12192000" cy="2540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_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52400"/>
            <a:ext cx="4572000" cy="355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8000" y="863600"/>
            <a:ext cx="76200" cy="466344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1200" y="914400"/>
            <a:ext cx="1072896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1A2332"/>
                </a:solidFill>
                <a:latin typeface="Meiryo"/>
              </a:rPr>
              <a:t>人とAIが共に働く社会を創る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524000"/>
            <a:ext cx="10241280" cy="35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475569"/>
                </a:solidFill>
                <a:latin typeface="Meiryo"/>
              </a:rPr>
              <a:t>— 超音波モータとロボティクスで、AIが現実世界で働く仕組みを作る —</a:t>
            </a:r>
          </a:p>
        </p:txBody>
      </p:sp>
      <p:sp>
        <p:nvSpPr>
          <p:cNvPr id="8" name="Rectangle 7"/>
          <p:cNvSpPr/>
          <p:nvPr/>
        </p:nvSpPr>
        <p:spPr>
          <a:xfrm>
            <a:off x="711200" y="2006600"/>
            <a:ext cx="10241280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1200" y="2159000"/>
            <a:ext cx="10241280" cy="66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1761AE"/>
                </a:solidFill>
                <a:latin typeface="Meiryo"/>
              </a:rPr>
              <a:t>AIが考える。アクチュエータが動く。
ロボットが働く。都市全体が連携する。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2946400"/>
            <a:ext cx="1024128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475569"/>
                </a:solidFill>
                <a:latin typeface="Meiryo"/>
              </a:rPr>
              <a:t>その未来において、実世界で価値を生み出す最後の要素は実行技術です。
私たちは超音波モータとロボティクス技術によって、AIを現実世界へ届けます。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200" y="5349240"/>
            <a:ext cx="5486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2332"/>
                </a:solidFill>
                <a:latin typeface="Meiryo"/>
              </a:rPr>
              <a:t>株式会社 Piezo Sonic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5829300"/>
            <a:ext cx="67056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475569"/>
                </a:solidFill>
                <a:latin typeface="Meiryo"/>
              </a:rPr>
              <a:t>https://www.piezo-sonic.com  /  info@piezo-sonic.com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34400" y="5280660"/>
            <a:ext cx="3169920" cy="558800"/>
          </a:xfrm>
          <a:prstGeom prst="roundRect">
            <a:avLst/>
          </a:prstGeom>
          <a:solidFill>
            <a:srgbClr val="FF6A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34400" y="5280660"/>
            <a:ext cx="3169920" cy="55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Meiryo"/>
              </a:rPr>
              <a:t>Series A+
2〜2.5億円 調達中</a:t>
            </a:r>
          </a:p>
        </p:txBody>
      </p:sp>
      <p:pic>
        <p:nvPicPr>
          <p:cNvPr id="15" name="Picture 14" descr="p20_robot_fu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840" y="3566160"/>
            <a:ext cx="2804160" cy="2468880"/>
          </a:xfrm>
          <a:prstGeom prst="rect">
            <a:avLst/>
          </a:prstGeom>
        </p:spPr>
      </p:pic>
      <p:pic>
        <p:nvPicPr>
          <p:cNvPr id="16" name="Picture 15" descr="p20_robot_fu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920" y="3566160"/>
            <a:ext cx="2682240" cy="24688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5334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03200" y="76200"/>
            <a:ext cx="9022080" cy="40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FFFFFF"/>
                </a:solidFill>
                <a:latin typeface="Meiryo"/>
              </a:rPr>
              <a:t>Appendix：技術詳細・製品スペック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31600" y="127000"/>
            <a:ext cx="5080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0">
                <a:solidFill>
                  <a:srgbClr val="FFFFFF"/>
                </a:solidFill>
                <a:latin typeface="Meiryo"/>
              </a:rPr>
              <a:t>21</a:t>
            </a:r>
          </a:p>
        </p:txBody>
      </p:sp>
      <p:pic>
        <p:nvPicPr>
          <p:cNvPr id="5" name="Picture 4" descr="logo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5520" y="88900"/>
            <a:ext cx="2235200" cy="33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00" y="635000"/>
            <a:ext cx="560832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61AE"/>
                </a:solidFill>
                <a:latin typeface="Meiryo"/>
              </a:rPr>
              <a:t>【PSM60N-ET 主要スペック】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0320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トルク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240" y="990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04160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320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非通電時保持トルク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82240" y="1295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4160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1.2 Nm（バックラッシュなし）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0320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最高回転数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82240" y="1600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804160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180 rpm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320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位置制御精度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82240" y="19050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04160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0.025°以下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0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サイズ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682240" y="22098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04160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66mm × 66mm × 26mm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0320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重量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682240" y="25146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04160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250g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0320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非磁性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82240" y="28194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804160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○（MRI対応）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solidFill>
            <a:srgbClr val="1761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0320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寿命（間欠動作）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82240" y="3124200"/>
            <a:ext cx="268224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04160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6,000時間</a:t>
            </a:r>
          </a:p>
        </p:txBody>
      </p:sp>
      <p:pic>
        <p:nvPicPr>
          <p:cNvPr id="39" name="Picture 38" descr="motor_pho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40" y="635000"/>
            <a:ext cx="2926080" cy="20320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071359" y="635000"/>
            <a:ext cx="4876800" cy="279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176C7"/>
                </a:solidFill>
                <a:latin typeface="Meiryo"/>
              </a:rPr>
              <a:t>【Mighty-D4 主要スペック】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071359" y="990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稼働時間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753600" y="990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875520" y="990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8時間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071359" y="1295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最高速度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753600" y="1295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875520" y="1295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10 km/h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071359" y="1600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けん引力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753600" y="1600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875520" y="1600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200 kg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71359" y="19050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走行方式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753600" y="19050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875520" y="19050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車輪×脚ハイブリッド（OSS）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071359" y="22098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ステアリング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753600" y="22098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75520" y="22098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ピエゾソニックモータ搭載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071359" y="25146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自律走行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753600" y="25146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9875520" y="25146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マーカーなし対応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071359" y="28194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遠隔操作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753600" y="28194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875520" y="28194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対応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solidFill>
            <a:srgbClr val="2176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071359" y="3124200"/>
            <a:ext cx="243840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Meiryo"/>
              </a:rPr>
              <a:t>走行環境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753600" y="3124200"/>
            <a:ext cx="2194560" cy="304800"/>
          </a:xfrm>
          <a:prstGeom prst="rect">
            <a:avLst/>
          </a:prstGeom>
          <a:solidFill>
            <a:srgbClr val="EBF3FB"/>
          </a:solidFill>
          <a:ln w="3175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75520" y="3124200"/>
            <a:ext cx="2072640" cy="30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2332"/>
                </a:solidFill>
                <a:latin typeface="Meiryo"/>
              </a:rPr>
              <a:t>屋内・屋外・不整地・湿潤路面</a:t>
            </a:r>
          </a:p>
        </p:txBody>
      </p:sp>
      <p:pic>
        <p:nvPicPr>
          <p:cNvPr id="73" name="Picture 72" descr="mighty_env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359" y="3977639"/>
            <a:ext cx="4876800" cy="2194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